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66" r:id="rId3"/>
    <p:sldId id="267" r:id="rId4"/>
    <p:sldId id="269" r:id="rId5"/>
    <p:sldId id="270" r:id="rId6"/>
    <p:sldId id="271" r:id="rId7"/>
    <p:sldId id="272" r:id="rId8"/>
    <p:sldId id="268" r:id="rId9"/>
    <p:sldId id="273" r:id="rId10"/>
    <p:sldId id="274" r:id="rId11"/>
    <p:sldId id="275" r:id="rId12"/>
    <p:sldId id="276" r:id="rId13"/>
    <p:sldId id="279" r:id="rId14"/>
    <p:sldId id="278" r:id="rId15"/>
    <p:sldId id="27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8" autoAdjust="0"/>
    <p:restoredTop sz="94660"/>
  </p:normalViewPr>
  <p:slideViewPr>
    <p:cSldViewPr snapToGrid="0">
      <p:cViewPr varScale="1">
        <p:scale>
          <a:sx n="55" d="100"/>
          <a:sy n="55" d="100"/>
        </p:scale>
        <p:origin x="90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1254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EC9C-7EE8-4A56-855D-18AC07DBDCAD}" type="datetimeFigureOut">
              <a:rPr lang="hr-HR" smtClean="0"/>
              <a:t>9.11.2014.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A21AD-3BA7-4B49-9DF1-2171993A8011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EC70-F4BB-48E7-ABB8-9B7E359277E1}" type="datetimeFigureOut">
              <a:rPr lang="hr-HR" smtClean="0"/>
              <a:t>9.11.2014.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</a:t>
            </a:r>
            <a:r>
              <a:rPr lang="hr-HR" noProof="0" dirty="0" smtClean="0"/>
              <a:t>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69046-D62F-49D8-96B7-3C014DC234D7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upa 103"/>
          <p:cNvGrpSpPr/>
          <p:nvPr/>
        </p:nvGrpSpPr>
        <p:grpSpPr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Prostoručno 5"/>
            <p:cNvSpPr>
              <a:spLocks/>
            </p:cNvSpPr>
            <p:nvPr/>
          </p:nvSpPr>
          <p:spPr bwMode="auto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" name="Redak 6"/>
            <p:cNvSpPr>
              <a:spLocks noChangeShapeType="1"/>
            </p:cNvSpPr>
            <p:nvPr/>
          </p:nvSpPr>
          <p:spPr bwMode="auto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Prostoručno 7"/>
            <p:cNvSpPr>
              <a:spLocks/>
            </p:cNvSpPr>
            <p:nvPr/>
          </p:nvSpPr>
          <p:spPr bwMode="auto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11" name="Grupa 10"/>
            <p:cNvGrpSpPr/>
            <p:nvPr/>
          </p:nvGrpSpPr>
          <p:grpSpPr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Prostoručno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  <p:sp>
            <p:nvSpPr>
              <p:cNvPr id="13" name="Prostoručno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14" name="Prostoručno 10"/>
            <p:cNvSpPr>
              <a:spLocks/>
            </p:cNvSpPr>
            <p:nvPr/>
          </p:nvSpPr>
          <p:spPr bwMode="auto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15" name="Prostoručno 23"/>
            <p:cNvSpPr>
              <a:spLocks/>
            </p:cNvSpPr>
            <p:nvPr/>
          </p:nvSpPr>
          <p:spPr bwMode="auto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24"/>
            <p:cNvSpPr>
              <a:spLocks/>
            </p:cNvSpPr>
            <p:nvPr/>
          </p:nvSpPr>
          <p:spPr bwMode="auto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25"/>
            <p:cNvSpPr>
              <a:spLocks/>
            </p:cNvSpPr>
            <p:nvPr/>
          </p:nvSpPr>
          <p:spPr bwMode="auto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26"/>
            <p:cNvSpPr>
              <a:spLocks/>
            </p:cNvSpPr>
            <p:nvPr/>
          </p:nvSpPr>
          <p:spPr bwMode="auto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27"/>
            <p:cNvSpPr>
              <a:spLocks/>
            </p:cNvSpPr>
            <p:nvPr/>
          </p:nvSpPr>
          <p:spPr bwMode="auto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grpSp>
          <p:nvGrpSpPr>
            <p:cNvPr id="20" name="Grupa 19"/>
            <p:cNvGrpSpPr/>
            <p:nvPr/>
          </p:nvGrpSpPr>
          <p:grpSpPr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Prostoručno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2" name="Prostoručno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23" name="Prostoručno 30"/>
            <p:cNvSpPr>
              <a:spLocks noEditPoints="1"/>
            </p:cNvSpPr>
            <p:nvPr/>
          </p:nvSpPr>
          <p:spPr bwMode="auto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31"/>
            <p:cNvSpPr>
              <a:spLocks/>
            </p:cNvSpPr>
            <p:nvPr/>
          </p:nvSpPr>
          <p:spPr bwMode="auto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32"/>
            <p:cNvSpPr>
              <a:spLocks/>
            </p:cNvSpPr>
            <p:nvPr/>
          </p:nvSpPr>
          <p:spPr bwMode="auto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Prostoručno 33"/>
            <p:cNvSpPr>
              <a:spLocks/>
            </p:cNvSpPr>
            <p:nvPr/>
          </p:nvSpPr>
          <p:spPr bwMode="auto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Prostoručno 34"/>
            <p:cNvSpPr>
              <a:spLocks/>
            </p:cNvSpPr>
            <p:nvPr/>
          </p:nvSpPr>
          <p:spPr bwMode="auto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8" name="Prostoručno 73"/>
            <p:cNvSpPr>
              <a:spLocks/>
            </p:cNvSpPr>
            <p:nvPr/>
          </p:nvSpPr>
          <p:spPr bwMode="auto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9" name="Prostoručno 74"/>
            <p:cNvSpPr>
              <a:spLocks/>
            </p:cNvSpPr>
            <p:nvPr/>
          </p:nvSpPr>
          <p:spPr bwMode="auto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0" name="Prostoručno 75"/>
            <p:cNvSpPr>
              <a:spLocks/>
            </p:cNvSpPr>
            <p:nvPr/>
          </p:nvSpPr>
          <p:spPr bwMode="auto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Redak 76"/>
            <p:cNvSpPr>
              <a:spLocks noChangeShapeType="1"/>
            </p:cNvSpPr>
            <p:nvPr/>
          </p:nvSpPr>
          <p:spPr bwMode="auto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78"/>
            <p:cNvSpPr>
              <a:spLocks/>
            </p:cNvSpPr>
            <p:nvPr/>
          </p:nvSpPr>
          <p:spPr bwMode="auto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79"/>
            <p:cNvSpPr>
              <a:spLocks/>
            </p:cNvSpPr>
            <p:nvPr/>
          </p:nvSpPr>
          <p:spPr bwMode="auto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" name="Prostoručno 82"/>
            <p:cNvSpPr>
              <a:spLocks/>
            </p:cNvSpPr>
            <p:nvPr/>
          </p:nvSpPr>
          <p:spPr bwMode="auto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5" name="Prostoručno 83"/>
            <p:cNvSpPr>
              <a:spLocks/>
            </p:cNvSpPr>
            <p:nvPr/>
          </p:nvSpPr>
          <p:spPr bwMode="auto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84"/>
            <p:cNvSpPr>
              <a:spLocks/>
            </p:cNvSpPr>
            <p:nvPr/>
          </p:nvSpPr>
          <p:spPr bwMode="auto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80"/>
            <p:cNvSpPr>
              <a:spLocks/>
            </p:cNvSpPr>
            <p:nvPr/>
          </p:nvSpPr>
          <p:spPr bwMode="auto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8" name="Elipsa 37"/>
            <p:cNvSpPr/>
            <p:nvPr/>
          </p:nvSpPr>
          <p:spPr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9" name="Elipsa 38"/>
            <p:cNvSpPr/>
            <p:nvPr/>
          </p:nvSpPr>
          <p:spPr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40" name="Elipsa 39"/>
            <p:cNvSpPr/>
            <p:nvPr/>
          </p:nvSpPr>
          <p:spPr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41" name="Grupa 40"/>
            <p:cNvGrpSpPr/>
            <p:nvPr/>
          </p:nvGrpSpPr>
          <p:grpSpPr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Prostoručno 41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3" name="Prostoručno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4" name="Prostoručno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5" name="Prostoručno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46" name="Prostoručno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</p:grpSp>
        <p:sp>
          <p:nvSpPr>
            <p:cNvPr id="47" name="Prostoručno 32"/>
            <p:cNvSpPr>
              <a:spLocks/>
            </p:cNvSpPr>
            <p:nvPr/>
          </p:nvSpPr>
          <p:spPr bwMode="auto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80"/>
            <p:cNvSpPr>
              <a:spLocks/>
            </p:cNvSpPr>
            <p:nvPr/>
          </p:nvSpPr>
          <p:spPr bwMode="auto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9" name="Prostoručno 80"/>
            <p:cNvSpPr>
              <a:spLocks/>
            </p:cNvSpPr>
            <p:nvPr/>
          </p:nvSpPr>
          <p:spPr bwMode="auto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0" name="Prostoručno 84"/>
            <p:cNvSpPr>
              <a:spLocks/>
            </p:cNvSpPr>
            <p:nvPr/>
          </p:nvSpPr>
          <p:spPr bwMode="auto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1" name="Prostoručno 84"/>
            <p:cNvSpPr>
              <a:spLocks/>
            </p:cNvSpPr>
            <p:nvPr/>
          </p:nvSpPr>
          <p:spPr bwMode="auto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2" name="Elipsa 51"/>
            <p:cNvSpPr/>
            <p:nvPr/>
          </p:nvSpPr>
          <p:spPr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53" name="Prostoručno 5"/>
            <p:cNvSpPr>
              <a:spLocks/>
            </p:cNvSpPr>
            <p:nvPr/>
          </p:nvSpPr>
          <p:spPr bwMode="auto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Redak 6"/>
            <p:cNvSpPr>
              <a:spLocks noChangeShapeType="1"/>
            </p:cNvSpPr>
            <p:nvPr/>
          </p:nvSpPr>
          <p:spPr bwMode="auto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7"/>
            <p:cNvSpPr>
              <a:spLocks/>
            </p:cNvSpPr>
            <p:nvPr/>
          </p:nvSpPr>
          <p:spPr bwMode="auto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56" name="Grupa 55"/>
            <p:cNvGrpSpPr/>
            <p:nvPr/>
          </p:nvGrpSpPr>
          <p:grpSpPr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Prostoručno 8"/>
              <p:cNvSpPr>
                <a:spLocks/>
              </p:cNvSpPr>
              <p:nvPr/>
            </p:nvSpPr>
            <p:spPr bwMode="auto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  <p:sp>
            <p:nvSpPr>
              <p:cNvPr id="58" name="Prostoručno 9"/>
              <p:cNvSpPr>
                <a:spLocks/>
              </p:cNvSpPr>
              <p:nvPr/>
            </p:nvSpPr>
            <p:spPr bwMode="auto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59" name="Prostoručno 10"/>
            <p:cNvSpPr>
              <a:spLocks/>
            </p:cNvSpPr>
            <p:nvPr/>
          </p:nvSpPr>
          <p:spPr bwMode="auto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60" name="Prostoručno 23"/>
            <p:cNvSpPr>
              <a:spLocks/>
            </p:cNvSpPr>
            <p:nvPr/>
          </p:nvSpPr>
          <p:spPr bwMode="auto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1" name="Prostoručno 24"/>
            <p:cNvSpPr>
              <a:spLocks/>
            </p:cNvSpPr>
            <p:nvPr/>
          </p:nvSpPr>
          <p:spPr bwMode="auto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2" name="Prostoručno 25"/>
            <p:cNvSpPr>
              <a:spLocks/>
            </p:cNvSpPr>
            <p:nvPr/>
          </p:nvSpPr>
          <p:spPr bwMode="auto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3" name="Prostoručno 26"/>
            <p:cNvSpPr>
              <a:spLocks/>
            </p:cNvSpPr>
            <p:nvPr/>
          </p:nvSpPr>
          <p:spPr bwMode="auto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4" name="Prostoručno 27"/>
            <p:cNvSpPr>
              <a:spLocks/>
            </p:cNvSpPr>
            <p:nvPr/>
          </p:nvSpPr>
          <p:spPr bwMode="auto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grpSp>
          <p:nvGrpSpPr>
            <p:cNvPr id="65" name="Grupa 64"/>
            <p:cNvGrpSpPr/>
            <p:nvPr/>
          </p:nvGrpSpPr>
          <p:grpSpPr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Prostoručno 28"/>
              <p:cNvSpPr>
                <a:spLocks/>
              </p:cNvSpPr>
              <p:nvPr/>
            </p:nvSpPr>
            <p:spPr bwMode="auto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7" name="Prostoručno 29"/>
              <p:cNvSpPr>
                <a:spLocks/>
              </p:cNvSpPr>
              <p:nvPr/>
            </p:nvSpPr>
            <p:spPr bwMode="auto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68" name="Prostoručno 30"/>
            <p:cNvSpPr>
              <a:spLocks noEditPoints="1"/>
            </p:cNvSpPr>
            <p:nvPr/>
          </p:nvSpPr>
          <p:spPr bwMode="auto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69" name="Prostoručno 31"/>
            <p:cNvSpPr>
              <a:spLocks/>
            </p:cNvSpPr>
            <p:nvPr/>
          </p:nvSpPr>
          <p:spPr bwMode="auto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0" name="Prostoručno 32"/>
            <p:cNvSpPr>
              <a:spLocks/>
            </p:cNvSpPr>
            <p:nvPr/>
          </p:nvSpPr>
          <p:spPr bwMode="auto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1" name="Prostoručno 33"/>
            <p:cNvSpPr>
              <a:spLocks/>
            </p:cNvSpPr>
            <p:nvPr/>
          </p:nvSpPr>
          <p:spPr bwMode="auto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2" name="Prostoručno 34"/>
            <p:cNvSpPr>
              <a:spLocks/>
            </p:cNvSpPr>
            <p:nvPr/>
          </p:nvSpPr>
          <p:spPr bwMode="auto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3" name="Prostoručno 73"/>
            <p:cNvSpPr>
              <a:spLocks/>
            </p:cNvSpPr>
            <p:nvPr/>
          </p:nvSpPr>
          <p:spPr bwMode="auto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4" name="Prostoručno 74"/>
            <p:cNvSpPr>
              <a:spLocks/>
            </p:cNvSpPr>
            <p:nvPr/>
          </p:nvSpPr>
          <p:spPr bwMode="auto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5" name="Prostoručno 75"/>
            <p:cNvSpPr>
              <a:spLocks/>
            </p:cNvSpPr>
            <p:nvPr/>
          </p:nvSpPr>
          <p:spPr bwMode="auto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6" name="Redak 76"/>
            <p:cNvSpPr>
              <a:spLocks noChangeShapeType="1"/>
            </p:cNvSpPr>
            <p:nvPr/>
          </p:nvSpPr>
          <p:spPr bwMode="auto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7" name="Prostoručno 78"/>
            <p:cNvSpPr>
              <a:spLocks/>
            </p:cNvSpPr>
            <p:nvPr/>
          </p:nvSpPr>
          <p:spPr bwMode="auto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8" name="Prostoručno 79"/>
            <p:cNvSpPr>
              <a:spLocks/>
            </p:cNvSpPr>
            <p:nvPr/>
          </p:nvSpPr>
          <p:spPr bwMode="auto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79" name="Prostoručno 82"/>
            <p:cNvSpPr>
              <a:spLocks/>
            </p:cNvSpPr>
            <p:nvPr/>
          </p:nvSpPr>
          <p:spPr bwMode="auto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0" name="Prostoručno 83"/>
            <p:cNvSpPr>
              <a:spLocks/>
            </p:cNvSpPr>
            <p:nvPr/>
          </p:nvSpPr>
          <p:spPr bwMode="auto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1" name="Prostoručno 84"/>
            <p:cNvSpPr>
              <a:spLocks/>
            </p:cNvSpPr>
            <p:nvPr/>
          </p:nvSpPr>
          <p:spPr bwMode="auto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2" name="Prostoručno 80"/>
            <p:cNvSpPr>
              <a:spLocks/>
            </p:cNvSpPr>
            <p:nvPr/>
          </p:nvSpPr>
          <p:spPr bwMode="auto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3" name="Elipsa 82"/>
            <p:cNvSpPr/>
            <p:nvPr/>
          </p:nvSpPr>
          <p:spPr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84" name="Elipsa 83"/>
            <p:cNvSpPr/>
            <p:nvPr/>
          </p:nvSpPr>
          <p:spPr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85" name="Elipsa 84"/>
            <p:cNvSpPr/>
            <p:nvPr/>
          </p:nvSpPr>
          <p:spPr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86" name="Grupa 85"/>
            <p:cNvGrpSpPr/>
            <p:nvPr/>
          </p:nvGrpSpPr>
          <p:grpSpPr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Prostoručno 86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88" name="Prostoručno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89" name="Prostoručno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90" name="Prostoručno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91" name="Prostoručno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</p:grpSp>
        <p:sp>
          <p:nvSpPr>
            <p:cNvPr id="92" name="Prostoručno 32"/>
            <p:cNvSpPr>
              <a:spLocks/>
            </p:cNvSpPr>
            <p:nvPr/>
          </p:nvSpPr>
          <p:spPr bwMode="auto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3" name="Prostoručno 80"/>
            <p:cNvSpPr>
              <a:spLocks/>
            </p:cNvSpPr>
            <p:nvPr/>
          </p:nvSpPr>
          <p:spPr bwMode="auto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4" name="Prostoručno 80"/>
            <p:cNvSpPr>
              <a:spLocks/>
            </p:cNvSpPr>
            <p:nvPr/>
          </p:nvSpPr>
          <p:spPr bwMode="auto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5" name="Prostoručno 84"/>
            <p:cNvSpPr>
              <a:spLocks/>
            </p:cNvSpPr>
            <p:nvPr/>
          </p:nvSpPr>
          <p:spPr bwMode="auto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6" name="Prostoručno 84"/>
            <p:cNvSpPr>
              <a:spLocks/>
            </p:cNvSpPr>
            <p:nvPr/>
          </p:nvSpPr>
          <p:spPr bwMode="auto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97" name="Elipsa 96"/>
            <p:cNvSpPr/>
            <p:nvPr/>
          </p:nvSpPr>
          <p:spPr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98" name="Grupa 97"/>
            <p:cNvGrpSpPr/>
            <p:nvPr/>
          </p:nvGrpSpPr>
          <p:grpSpPr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Prostoručno 67"/>
              <p:cNvSpPr>
                <a:spLocks/>
              </p:cNvSpPr>
              <p:nvPr/>
            </p:nvSpPr>
            <p:spPr bwMode="auto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100" name="Prostoručno 67"/>
              <p:cNvSpPr>
                <a:spLocks/>
              </p:cNvSpPr>
              <p:nvPr/>
            </p:nvSpPr>
            <p:spPr bwMode="auto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101" name="Prostoručno 105"/>
              <p:cNvSpPr>
                <a:spLocks/>
              </p:cNvSpPr>
              <p:nvPr/>
            </p:nvSpPr>
            <p:spPr bwMode="auto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102" name="Prostoručno 106"/>
              <p:cNvSpPr>
                <a:spLocks/>
              </p:cNvSpPr>
              <p:nvPr/>
            </p:nvSpPr>
            <p:spPr bwMode="auto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  <p:sp>
            <p:nvSpPr>
              <p:cNvPr id="103" name="Prostoručno 106"/>
              <p:cNvSpPr>
                <a:spLocks/>
              </p:cNvSpPr>
              <p:nvPr/>
            </p:nvSpPr>
            <p:spPr bwMode="auto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038D-A533-4232-9027-FA76A8648FFE}" type="datetime1">
              <a:rPr lang="hr-HR" smtClean="0"/>
              <a:t>9.11.2014.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A6684-D08A-4996-B2B7-9E8AD2F23263}" type="datetime1">
              <a:rPr lang="hr-HR" smtClean="0"/>
              <a:t>9.11.2014.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A8D6-61CB-47CF-BA93-9D77189827BB}" type="datetime1">
              <a:rPr lang="hr-HR" smtClean="0"/>
              <a:t>9.11.2014.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a 83"/>
          <p:cNvGrpSpPr/>
          <p:nvPr/>
        </p:nvGrpSpPr>
        <p:grpSpPr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8" name="Elipsa 33"/>
            <p:cNvSpPr>
              <a:spLocks noChangeArrowheads="1"/>
            </p:cNvSpPr>
            <p:nvPr/>
          </p:nvSpPr>
          <p:spPr bwMode="auto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9" name="Grupa 8"/>
            <p:cNvGrpSpPr/>
            <p:nvPr/>
          </p:nvGrpSpPr>
          <p:grpSpPr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Prostoručno 9"/>
              <p:cNvSpPr>
                <a:spLocks/>
              </p:cNvSpPr>
              <p:nvPr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11" name="Prostoručno 10"/>
              <p:cNvSpPr>
                <a:spLocks/>
              </p:cNvSpPr>
              <p:nvPr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12" name="Prostoručno 11"/>
            <p:cNvSpPr>
              <a:spLocks/>
            </p:cNvSpPr>
            <p:nvPr/>
          </p:nvSpPr>
          <p:spPr bwMode="auto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hr-HR" dirty="0"/>
            </a:p>
          </p:txBody>
        </p:sp>
        <p:sp>
          <p:nvSpPr>
            <p:cNvPr id="14" name="Prostoručno 13"/>
            <p:cNvSpPr>
              <a:spLocks/>
            </p:cNvSpPr>
            <p:nvPr/>
          </p:nvSpPr>
          <p:spPr bwMode="auto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14"/>
            <p:cNvSpPr>
              <a:spLocks/>
            </p:cNvSpPr>
            <p:nvPr/>
          </p:nvSpPr>
          <p:spPr bwMode="auto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15"/>
            <p:cNvSpPr>
              <a:spLocks/>
            </p:cNvSpPr>
            <p:nvPr/>
          </p:nvSpPr>
          <p:spPr bwMode="auto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16"/>
            <p:cNvSpPr>
              <a:spLocks/>
            </p:cNvSpPr>
            <p:nvPr/>
          </p:nvSpPr>
          <p:spPr bwMode="auto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Elipsa 33"/>
            <p:cNvSpPr>
              <a:spLocks noChangeArrowheads="1"/>
            </p:cNvSpPr>
            <p:nvPr/>
          </p:nvSpPr>
          <p:spPr bwMode="auto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27"/>
            <p:cNvSpPr>
              <a:spLocks/>
            </p:cNvSpPr>
            <p:nvPr/>
          </p:nvSpPr>
          <p:spPr bwMode="auto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20" name="Prostoručno 19"/>
            <p:cNvSpPr/>
            <p:nvPr/>
          </p:nvSpPr>
          <p:spPr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21" name="Prostoručno 49"/>
            <p:cNvSpPr>
              <a:spLocks/>
            </p:cNvSpPr>
            <p:nvPr/>
          </p:nvSpPr>
          <p:spPr bwMode="auto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21"/>
            <p:cNvSpPr/>
            <p:nvPr/>
          </p:nvSpPr>
          <p:spPr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23" name="Grupa 22"/>
            <p:cNvGrpSpPr/>
            <p:nvPr/>
          </p:nvGrpSpPr>
          <p:grpSpPr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Prostoručno 5"/>
              <p:cNvSpPr>
                <a:spLocks/>
              </p:cNvSpPr>
              <p:nvPr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5" name="Redak 6"/>
              <p:cNvSpPr>
                <a:spLocks noChangeShapeType="1"/>
              </p:cNvSpPr>
              <p:nvPr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6" name="Prostoručno 32"/>
              <p:cNvSpPr>
                <a:spLocks/>
              </p:cNvSpPr>
              <p:nvPr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7" name="Prostoručno 33"/>
              <p:cNvSpPr>
                <a:spLocks/>
              </p:cNvSpPr>
              <p:nvPr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8" name="Prostoručno 32"/>
              <p:cNvSpPr>
                <a:spLocks/>
              </p:cNvSpPr>
              <p:nvPr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29" name="Elipsa 28"/>
              <p:cNvSpPr/>
              <p:nvPr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  <p:sp>
          <p:nvSpPr>
            <p:cNvPr id="30" name="Prostoručno 29"/>
            <p:cNvSpPr>
              <a:spLocks/>
            </p:cNvSpPr>
            <p:nvPr/>
          </p:nvSpPr>
          <p:spPr bwMode="auto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1" name="Prostoručno 30"/>
            <p:cNvSpPr/>
            <p:nvPr/>
          </p:nvSpPr>
          <p:spPr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32" name="Prostoručno 31"/>
            <p:cNvSpPr/>
            <p:nvPr/>
          </p:nvSpPr>
          <p:spPr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grpSp>
          <p:nvGrpSpPr>
            <p:cNvPr id="33" name="Grupa 32"/>
            <p:cNvGrpSpPr/>
            <p:nvPr/>
          </p:nvGrpSpPr>
          <p:grpSpPr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Prostoručno 33"/>
              <p:cNvSpPr>
                <a:spLocks/>
              </p:cNvSpPr>
              <p:nvPr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5" name="Prostoručno 35"/>
              <p:cNvSpPr>
                <a:spLocks/>
              </p:cNvSpPr>
              <p:nvPr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6" name="Prostoručno 41"/>
              <p:cNvSpPr>
                <a:spLocks/>
              </p:cNvSpPr>
              <p:nvPr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7" name="Prostoručno 41"/>
              <p:cNvSpPr>
                <a:spLocks/>
              </p:cNvSpPr>
              <p:nvPr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8" name="Prostoručno 42"/>
              <p:cNvSpPr>
                <a:spLocks/>
              </p:cNvSpPr>
              <p:nvPr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</p:grpSp>
      </p:grpSp>
      <p:grpSp>
        <p:nvGrpSpPr>
          <p:cNvPr id="83" name="Grupa 82"/>
          <p:cNvGrpSpPr/>
          <p:nvPr/>
        </p:nvGrpSpPr>
        <p:grpSpPr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Prostoručno 13"/>
            <p:cNvSpPr>
              <a:spLocks noEditPoints="1"/>
            </p:cNvSpPr>
            <p:nvPr/>
          </p:nvSpPr>
          <p:spPr bwMode="auto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0" name="Prostoručno 23"/>
            <p:cNvSpPr>
              <a:spLocks/>
            </p:cNvSpPr>
            <p:nvPr/>
          </p:nvSpPr>
          <p:spPr bwMode="auto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1" name="Prostoručno 27"/>
            <p:cNvSpPr>
              <a:spLocks/>
            </p:cNvSpPr>
            <p:nvPr/>
          </p:nvSpPr>
          <p:spPr bwMode="auto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43" name="Prostoručno 5"/>
            <p:cNvSpPr>
              <a:spLocks/>
            </p:cNvSpPr>
            <p:nvPr/>
          </p:nvSpPr>
          <p:spPr bwMode="auto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" name="Redak 6"/>
            <p:cNvSpPr>
              <a:spLocks noChangeShapeType="1"/>
            </p:cNvSpPr>
            <p:nvPr/>
          </p:nvSpPr>
          <p:spPr bwMode="auto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10"/>
            <p:cNvSpPr>
              <a:spLocks/>
            </p:cNvSpPr>
            <p:nvPr/>
          </p:nvSpPr>
          <p:spPr bwMode="auto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hr-HR" dirty="0"/>
            </a:p>
          </p:txBody>
        </p:sp>
        <p:sp>
          <p:nvSpPr>
            <p:cNvPr id="46" name="Prostoručno 25"/>
            <p:cNvSpPr>
              <a:spLocks/>
            </p:cNvSpPr>
            <p:nvPr/>
          </p:nvSpPr>
          <p:spPr bwMode="auto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26"/>
            <p:cNvSpPr>
              <a:spLocks/>
            </p:cNvSpPr>
            <p:nvPr/>
          </p:nvSpPr>
          <p:spPr bwMode="auto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31"/>
            <p:cNvSpPr>
              <a:spLocks/>
            </p:cNvSpPr>
            <p:nvPr/>
          </p:nvSpPr>
          <p:spPr bwMode="auto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9" name="Prostoručno 34"/>
            <p:cNvSpPr>
              <a:spLocks/>
            </p:cNvSpPr>
            <p:nvPr/>
          </p:nvSpPr>
          <p:spPr bwMode="auto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0" name="Prostoručno 49"/>
            <p:cNvSpPr>
              <a:spLocks/>
            </p:cNvSpPr>
            <p:nvPr/>
          </p:nvSpPr>
          <p:spPr bwMode="auto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1" name="Prostoručno 50"/>
            <p:cNvSpPr>
              <a:spLocks/>
            </p:cNvSpPr>
            <p:nvPr/>
          </p:nvSpPr>
          <p:spPr bwMode="auto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2" name="Redak 76"/>
            <p:cNvSpPr>
              <a:spLocks noChangeShapeType="1"/>
            </p:cNvSpPr>
            <p:nvPr/>
          </p:nvSpPr>
          <p:spPr bwMode="auto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3" name="Prostoručno 78"/>
            <p:cNvSpPr>
              <a:spLocks/>
            </p:cNvSpPr>
            <p:nvPr/>
          </p:nvSpPr>
          <p:spPr bwMode="auto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4" name="Prostoručno 79"/>
            <p:cNvSpPr>
              <a:spLocks/>
            </p:cNvSpPr>
            <p:nvPr/>
          </p:nvSpPr>
          <p:spPr bwMode="auto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5" name="Prostoručno 82"/>
            <p:cNvSpPr>
              <a:spLocks/>
            </p:cNvSpPr>
            <p:nvPr/>
          </p:nvSpPr>
          <p:spPr bwMode="auto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6" name="Prostoručno 84"/>
            <p:cNvSpPr>
              <a:spLocks/>
            </p:cNvSpPr>
            <p:nvPr/>
          </p:nvSpPr>
          <p:spPr bwMode="auto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7" name="Prostoručno 80"/>
            <p:cNvSpPr>
              <a:spLocks/>
            </p:cNvSpPr>
            <p:nvPr/>
          </p:nvSpPr>
          <p:spPr bwMode="auto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58" name="Prostoručno 84"/>
            <p:cNvSpPr>
              <a:spLocks/>
            </p:cNvSpPr>
            <p:nvPr/>
          </p:nvSpPr>
          <p:spPr bwMode="auto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59" name="Grupa 58"/>
            <p:cNvGrpSpPr/>
            <p:nvPr/>
          </p:nvGrpSpPr>
          <p:grpSpPr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Prostoručno 83"/>
              <p:cNvSpPr>
                <a:spLocks/>
              </p:cNvSpPr>
              <p:nvPr/>
            </p:nvSpPr>
            <p:spPr bwMode="auto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6" name="Prostoručno 80"/>
              <p:cNvSpPr>
                <a:spLocks/>
              </p:cNvSpPr>
              <p:nvPr/>
            </p:nvSpPr>
            <p:spPr bwMode="auto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7" name="Prostoručno 84"/>
              <p:cNvSpPr>
                <a:spLocks/>
              </p:cNvSpPr>
              <p:nvPr/>
            </p:nvSpPr>
            <p:spPr bwMode="auto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grpSp>
          <p:nvGrpSpPr>
            <p:cNvPr id="60" name="Grupa 59"/>
            <p:cNvGrpSpPr/>
            <p:nvPr/>
          </p:nvGrpSpPr>
          <p:grpSpPr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Prostoručno 32"/>
              <p:cNvSpPr>
                <a:spLocks/>
              </p:cNvSpPr>
              <p:nvPr/>
            </p:nvSpPr>
            <p:spPr bwMode="auto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2" name="Prostoručno 33"/>
              <p:cNvSpPr>
                <a:spLocks/>
              </p:cNvSpPr>
              <p:nvPr/>
            </p:nvSpPr>
            <p:spPr bwMode="auto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3" name="Prostoručno 32"/>
              <p:cNvSpPr>
                <a:spLocks/>
              </p:cNvSpPr>
              <p:nvPr/>
            </p:nvSpPr>
            <p:spPr bwMode="auto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4" name="Elipsa 63"/>
              <p:cNvSpPr/>
              <p:nvPr/>
            </p:nvSpPr>
            <p:spPr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7E7D-B1C3-4D38-A3E7-DB661474DFA3}" type="datetime1">
              <a:rPr lang="hr-HR" smtClean="0"/>
              <a:t>9.11.2014.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65A98-BAEE-4D67-82E9-CE341A8B1BD7}" type="datetime1">
              <a:rPr lang="hr-HR" smtClean="0"/>
              <a:t>9.11.2014.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F3676-3175-4B01-98B5-6DAE028379AE}" type="datetime1">
              <a:rPr lang="hr-HR" smtClean="0"/>
              <a:t>9.11.2014.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FE93-8C9D-445F-8DF8-8B1CC97CC7C0}" type="datetime1">
              <a:rPr lang="hr-HR" smtClean="0"/>
              <a:t>9.11.2014.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Prostoručno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Redak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EF1E-763C-49B4-B17B-F97011BFC2C2}" type="datetime1">
              <a:rPr lang="hr-HR" smtClean="0"/>
              <a:t>9.11.2014.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Prostoručno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Redak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Prostoručno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r-HR" smtClean="0"/>
              <a:t>Uredite stil naslova matrice</a:t>
            </a:r>
            <a:endParaRPr lang="hr-HR" dirty="0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00FDC-A43D-4B5A-B091-F5339D0144BE}" type="datetime1">
              <a:rPr lang="hr-HR" smtClean="0"/>
              <a:t>9.11.2014.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FD59D-33F1-4A76-843D-E67207CAFE54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a 62"/>
          <p:cNvGrpSpPr/>
          <p:nvPr userDrawn="1"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Prostoručno 44"/>
            <p:cNvSpPr>
              <a:spLocks/>
            </p:cNvSpPr>
            <p:nvPr userDrawn="1"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9" name="Redak 45"/>
            <p:cNvSpPr>
              <a:spLocks noChangeShapeType="1"/>
            </p:cNvSpPr>
            <p:nvPr userDrawn="1"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0" name="Prostoručno 46"/>
            <p:cNvSpPr>
              <a:spLocks/>
            </p:cNvSpPr>
            <p:nvPr userDrawn="1"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1" name="Prostoručno 47"/>
            <p:cNvSpPr>
              <a:spLocks/>
            </p:cNvSpPr>
            <p:nvPr userDrawn="1"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2" name="Prostoručno 48"/>
            <p:cNvSpPr>
              <a:spLocks/>
            </p:cNvSpPr>
            <p:nvPr userDrawn="1"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3" name="Prostoručno 49"/>
            <p:cNvSpPr>
              <a:spLocks/>
            </p:cNvSpPr>
            <p:nvPr userDrawn="1"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6" name="Prostoručno 10"/>
            <p:cNvSpPr>
              <a:spLocks/>
            </p:cNvSpPr>
            <p:nvPr userDrawn="1"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7" name="Prostoručno 16"/>
            <p:cNvSpPr>
              <a:spLocks/>
            </p:cNvSpPr>
            <p:nvPr userDrawn="1"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8" name="Prostoručno 18"/>
            <p:cNvSpPr>
              <a:spLocks/>
            </p:cNvSpPr>
            <p:nvPr userDrawn="1"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</p:grpSp>
      <p:grpSp>
        <p:nvGrpSpPr>
          <p:cNvPr id="62" name="Grupa 61"/>
          <p:cNvGrpSpPr/>
          <p:nvPr userDrawn="1"/>
        </p:nvGrpSpPr>
        <p:grpSpPr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Prostoručno 5"/>
            <p:cNvSpPr>
              <a:spLocks/>
            </p:cNvSpPr>
            <p:nvPr userDrawn="1"/>
          </p:nvSpPr>
          <p:spPr bwMode="auto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0" name="Redak 6"/>
            <p:cNvSpPr>
              <a:spLocks noChangeShapeType="1"/>
            </p:cNvSpPr>
            <p:nvPr userDrawn="1"/>
          </p:nvSpPr>
          <p:spPr bwMode="auto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1" name="Prostoručno 7"/>
            <p:cNvSpPr>
              <a:spLocks/>
            </p:cNvSpPr>
            <p:nvPr userDrawn="1"/>
          </p:nvSpPr>
          <p:spPr bwMode="auto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2" name="Prostoručno 8"/>
            <p:cNvSpPr>
              <a:spLocks/>
            </p:cNvSpPr>
            <p:nvPr userDrawn="1"/>
          </p:nvSpPr>
          <p:spPr bwMode="auto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3" name="Prostoručno 12"/>
            <p:cNvSpPr>
              <a:spLocks/>
            </p:cNvSpPr>
            <p:nvPr userDrawn="1"/>
          </p:nvSpPr>
          <p:spPr bwMode="auto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4" name="Prostoručno 13"/>
            <p:cNvSpPr>
              <a:spLocks/>
            </p:cNvSpPr>
            <p:nvPr userDrawn="1"/>
          </p:nvSpPr>
          <p:spPr bwMode="auto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5" name="Prostoručno 14"/>
            <p:cNvSpPr>
              <a:spLocks/>
            </p:cNvSpPr>
            <p:nvPr userDrawn="1"/>
          </p:nvSpPr>
          <p:spPr bwMode="auto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6" name="Prostoručno 15"/>
            <p:cNvSpPr>
              <a:spLocks/>
            </p:cNvSpPr>
            <p:nvPr userDrawn="1"/>
          </p:nvSpPr>
          <p:spPr bwMode="auto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7" name="Redak 14"/>
            <p:cNvSpPr>
              <a:spLocks noChangeShapeType="1"/>
            </p:cNvSpPr>
            <p:nvPr userDrawn="1"/>
          </p:nvSpPr>
          <p:spPr bwMode="auto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8" name="Prostoručno 17"/>
            <p:cNvSpPr>
              <a:spLocks/>
            </p:cNvSpPr>
            <p:nvPr userDrawn="1"/>
          </p:nvSpPr>
          <p:spPr bwMode="auto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19" name="Prostoručno 18"/>
            <p:cNvSpPr>
              <a:spLocks/>
            </p:cNvSpPr>
            <p:nvPr userDrawn="1"/>
          </p:nvSpPr>
          <p:spPr bwMode="auto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0" name="Prostoručno 19"/>
            <p:cNvSpPr>
              <a:spLocks/>
            </p:cNvSpPr>
            <p:nvPr userDrawn="1"/>
          </p:nvSpPr>
          <p:spPr bwMode="auto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1" name="Prostoručno 20"/>
            <p:cNvSpPr>
              <a:spLocks/>
            </p:cNvSpPr>
            <p:nvPr userDrawn="1"/>
          </p:nvSpPr>
          <p:spPr bwMode="auto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2" name="Prostoručno 21"/>
            <p:cNvSpPr>
              <a:spLocks/>
            </p:cNvSpPr>
            <p:nvPr userDrawn="1"/>
          </p:nvSpPr>
          <p:spPr bwMode="auto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3" name="Prostoručno 22"/>
            <p:cNvSpPr>
              <a:spLocks/>
            </p:cNvSpPr>
            <p:nvPr userDrawn="1"/>
          </p:nvSpPr>
          <p:spPr bwMode="auto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4" name="Prostoručno 23"/>
            <p:cNvSpPr>
              <a:spLocks/>
            </p:cNvSpPr>
            <p:nvPr userDrawn="1"/>
          </p:nvSpPr>
          <p:spPr bwMode="auto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5" name="Prostoručno 24"/>
            <p:cNvSpPr>
              <a:spLocks/>
            </p:cNvSpPr>
            <p:nvPr userDrawn="1"/>
          </p:nvSpPr>
          <p:spPr bwMode="auto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6" name="Redak 27"/>
            <p:cNvSpPr>
              <a:spLocks noChangeShapeType="1"/>
            </p:cNvSpPr>
            <p:nvPr userDrawn="1"/>
          </p:nvSpPr>
          <p:spPr bwMode="auto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27" name="Prostoručno 26"/>
            <p:cNvSpPr>
              <a:spLocks/>
            </p:cNvSpPr>
            <p:nvPr userDrawn="1"/>
          </p:nvSpPr>
          <p:spPr bwMode="auto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28" name="Grupa 27"/>
            <p:cNvGrpSpPr/>
            <p:nvPr userDrawn="1"/>
          </p:nvGrpSpPr>
          <p:grpSpPr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Prostoručno 28"/>
              <p:cNvSpPr>
                <a:spLocks/>
              </p:cNvSpPr>
              <p:nvPr userDrawn="1"/>
            </p:nvSpPr>
            <p:spPr bwMode="auto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30" name="Prostoručno 29"/>
              <p:cNvSpPr>
                <a:spLocks/>
              </p:cNvSpPr>
              <p:nvPr userDrawn="1"/>
            </p:nvSpPr>
            <p:spPr bwMode="auto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</p:grpSp>
        <p:sp>
          <p:nvSpPr>
            <p:cNvPr id="31" name="Elipsa 30"/>
            <p:cNvSpPr>
              <a:spLocks noChangeArrowheads="1"/>
            </p:cNvSpPr>
            <p:nvPr userDrawn="1"/>
          </p:nvSpPr>
          <p:spPr bwMode="auto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2" name="Prostoručno 31"/>
            <p:cNvSpPr>
              <a:spLocks/>
            </p:cNvSpPr>
            <p:nvPr userDrawn="1"/>
          </p:nvSpPr>
          <p:spPr bwMode="auto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3" name="Prostoručno 32"/>
            <p:cNvSpPr>
              <a:spLocks/>
            </p:cNvSpPr>
            <p:nvPr userDrawn="1"/>
          </p:nvSpPr>
          <p:spPr bwMode="auto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4" name="Prostoručno 33"/>
            <p:cNvSpPr>
              <a:spLocks/>
            </p:cNvSpPr>
            <p:nvPr userDrawn="1"/>
          </p:nvSpPr>
          <p:spPr bwMode="auto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5" name="Prostoručno 38"/>
            <p:cNvSpPr>
              <a:spLocks/>
            </p:cNvSpPr>
            <p:nvPr userDrawn="1"/>
          </p:nvSpPr>
          <p:spPr bwMode="auto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6" name="Prostoručno 39"/>
            <p:cNvSpPr>
              <a:spLocks/>
            </p:cNvSpPr>
            <p:nvPr userDrawn="1"/>
          </p:nvSpPr>
          <p:spPr bwMode="auto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37" name="Prostoručno 40"/>
            <p:cNvSpPr>
              <a:spLocks/>
            </p:cNvSpPr>
            <p:nvPr userDrawn="1"/>
          </p:nvSpPr>
          <p:spPr bwMode="auto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4" name="Elipsa 33"/>
            <p:cNvSpPr>
              <a:spLocks noChangeArrowheads="1"/>
            </p:cNvSpPr>
            <p:nvPr userDrawn="1"/>
          </p:nvSpPr>
          <p:spPr bwMode="auto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sp>
          <p:nvSpPr>
            <p:cNvPr id="45" name="Prostoručno 18"/>
            <p:cNvSpPr>
              <a:spLocks/>
            </p:cNvSpPr>
            <p:nvPr userDrawn="1"/>
          </p:nvSpPr>
          <p:spPr bwMode="auto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 dirty="0"/>
            </a:p>
          </p:txBody>
        </p:sp>
        <p:grpSp>
          <p:nvGrpSpPr>
            <p:cNvPr id="49" name="Grupa 48"/>
            <p:cNvGrpSpPr/>
            <p:nvPr userDrawn="1"/>
          </p:nvGrpSpPr>
          <p:grpSpPr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Prostoručno 5"/>
              <p:cNvSpPr>
                <a:spLocks/>
              </p:cNvSpPr>
              <p:nvPr userDrawn="1"/>
            </p:nvSpPr>
            <p:spPr bwMode="auto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1" name="Redak 6"/>
              <p:cNvSpPr>
                <a:spLocks noChangeShapeType="1"/>
              </p:cNvSpPr>
              <p:nvPr userDrawn="1"/>
            </p:nvSpPr>
            <p:spPr bwMode="auto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2" name="Prostoručno 32"/>
              <p:cNvSpPr>
                <a:spLocks/>
              </p:cNvSpPr>
              <p:nvPr userDrawn="1"/>
            </p:nvSpPr>
            <p:spPr bwMode="auto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3" name="Prostoručno 33"/>
              <p:cNvSpPr>
                <a:spLocks/>
              </p:cNvSpPr>
              <p:nvPr userDrawn="1"/>
            </p:nvSpPr>
            <p:spPr bwMode="auto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4" name="Prostoručno 32"/>
              <p:cNvSpPr>
                <a:spLocks/>
              </p:cNvSpPr>
              <p:nvPr userDrawn="1"/>
            </p:nvSpPr>
            <p:spPr bwMode="auto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5" name="Elipsa 54"/>
              <p:cNvSpPr/>
              <p:nvPr userDrawn="1"/>
            </p:nvSpPr>
            <p:spPr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 dirty="0"/>
              </a:p>
            </p:txBody>
          </p:sp>
        </p:grpSp>
        <p:grpSp>
          <p:nvGrpSpPr>
            <p:cNvPr id="56" name="Grupa 55"/>
            <p:cNvGrpSpPr/>
            <p:nvPr userDrawn="1"/>
          </p:nvGrpSpPr>
          <p:grpSpPr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Prostoručno 56"/>
              <p:cNvSpPr>
                <a:spLocks/>
              </p:cNvSpPr>
              <p:nvPr userDrawn="1"/>
            </p:nvSpPr>
            <p:spPr bwMode="auto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8" name="Prostoručno 35"/>
              <p:cNvSpPr>
                <a:spLocks/>
              </p:cNvSpPr>
              <p:nvPr userDrawn="1"/>
            </p:nvSpPr>
            <p:spPr bwMode="auto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59" name="Prostoručno 41"/>
              <p:cNvSpPr>
                <a:spLocks/>
              </p:cNvSpPr>
              <p:nvPr userDrawn="1"/>
            </p:nvSpPr>
            <p:spPr bwMode="auto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0" name="Prostoručno 41"/>
              <p:cNvSpPr>
                <a:spLocks/>
              </p:cNvSpPr>
              <p:nvPr userDrawn="1"/>
            </p:nvSpPr>
            <p:spPr bwMode="auto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 dirty="0"/>
              </a:p>
            </p:txBody>
          </p:sp>
          <p:sp>
            <p:nvSpPr>
              <p:cNvPr id="61" name="Prostoručno 42"/>
              <p:cNvSpPr>
                <a:spLocks/>
              </p:cNvSpPr>
              <p:nvPr userDrawn="1"/>
            </p:nvSpPr>
            <p:spPr bwMode="auto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/>
                <a:endParaRPr lang="hr-HR" dirty="0"/>
              </a:p>
            </p:txBody>
          </p:sp>
        </p:grpSp>
      </p:grp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EAB6F22D-34FA-43A4-B48A-40A230D6062C}" type="datetime1">
              <a:rPr lang="hr-HR" smtClean="0"/>
              <a:t>9.11.2014.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484FD59D-33F1-4A76-843D-E67207CAFE54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>
              <a:lnSpc>
                <a:spcPct val="80000"/>
              </a:lnSpc>
              <a:spcBef>
                <a:spcPct val="0"/>
              </a:spcBef>
              <a:buNone/>
            </a:pPr>
            <a:r>
              <a:rPr lang="hr-HR" sz="7200" b="0" i="0" dirty="0" smtClean="0">
                <a:solidFill>
                  <a:schemeClr val="bg2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  <a:latin typeface="Century Schoolbook"/>
              </a:rPr>
              <a:t>Pridjevi 1. i 2. deklinacije</a:t>
            </a:r>
            <a:endParaRPr lang="hr-H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762000" y="1016000"/>
            <a:ext cx="232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DEXTER,</a:t>
            </a:r>
            <a:endParaRPr lang="hr-HR" sz="32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3441700" y="1016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-TRA,</a:t>
            </a:r>
            <a:endParaRPr lang="hr-HR" sz="32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5473700" y="1016000"/>
            <a:ext cx="264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-TRUM</a:t>
            </a:r>
            <a:endParaRPr lang="hr-HR" sz="32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282700" y="2184400"/>
            <a:ext cx="2324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NIGER,</a:t>
            </a:r>
            <a:endParaRPr lang="hr-HR" sz="32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3606800" y="2184399"/>
            <a:ext cx="1511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-GRA,</a:t>
            </a:r>
            <a:endParaRPr lang="hr-HR" sz="32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5588000" y="2184399"/>
            <a:ext cx="185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-GRUM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29164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63600" y="188446"/>
            <a:ext cx="10172700" cy="1143000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Deklinacija pridjeva  1. i 2. deklinacije</a:t>
            </a:r>
            <a:endParaRPr lang="hr-HR" sz="4000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2114550" y="1562441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m</a:t>
            </a:r>
            <a:endParaRPr lang="hr-HR" sz="36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4686300" y="1562440"/>
            <a:ext cx="196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f</a:t>
            </a:r>
            <a:endParaRPr lang="hr-HR" sz="36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7264400" y="156244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n</a:t>
            </a:r>
            <a:endParaRPr lang="hr-HR" sz="36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962150" y="2384414"/>
            <a:ext cx="187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</a:t>
            </a:r>
            <a:r>
              <a:rPr lang="hr-HR" sz="3600" b="1" dirty="0" err="1" smtClean="0"/>
              <a:t>er</a:t>
            </a:r>
            <a:endParaRPr lang="hr-HR" sz="3600" b="1" dirty="0" smtClean="0"/>
          </a:p>
          <a:p>
            <a:r>
              <a:rPr lang="hr-HR" sz="3600" b="1" dirty="0" err="1" smtClean="0"/>
              <a:t>lib</a:t>
            </a:r>
            <a:r>
              <a:rPr lang="hr-HR" sz="3600" b="1" dirty="0" err="1" smtClean="0">
                <a:solidFill>
                  <a:srgbClr val="FF0000"/>
                </a:solidFill>
              </a:rPr>
              <a:t>er</a:t>
            </a:r>
            <a:r>
              <a:rPr lang="hr-HR" sz="3600" b="1" dirty="0" smtClean="0"/>
              <a:t>,</a:t>
            </a:r>
            <a:endParaRPr lang="hr-HR" sz="3600" b="1" dirty="0"/>
          </a:p>
          <a:p>
            <a:endParaRPr lang="hr-HR" sz="3600" b="1" dirty="0" smtClean="0"/>
          </a:p>
        </p:txBody>
      </p:sp>
      <p:sp>
        <p:nvSpPr>
          <p:cNvPr id="8" name="TekstniOkvir 7"/>
          <p:cNvSpPr txBox="1"/>
          <p:nvPr/>
        </p:nvSpPr>
        <p:spPr>
          <a:xfrm>
            <a:off x="4483100" y="2379576"/>
            <a:ext cx="1841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-a</a:t>
            </a:r>
          </a:p>
          <a:p>
            <a:r>
              <a:rPr lang="hr-HR" sz="3600" b="1" dirty="0" err="1" smtClean="0"/>
              <a:t>liber</a:t>
            </a:r>
            <a:r>
              <a:rPr lang="hr-HR" sz="3600" b="1" dirty="0" err="1" smtClean="0">
                <a:solidFill>
                  <a:srgbClr val="FF0000"/>
                </a:solidFill>
              </a:rPr>
              <a:t>a</a:t>
            </a:r>
            <a:r>
              <a:rPr lang="hr-HR" sz="3600" b="1" dirty="0"/>
              <a:t>,</a:t>
            </a:r>
          </a:p>
          <a:p>
            <a:endParaRPr lang="hr-HR" sz="3600" b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7004050" y="2389881"/>
            <a:ext cx="2114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-um</a:t>
            </a:r>
          </a:p>
          <a:p>
            <a:r>
              <a:rPr lang="hr-HR" sz="3600" b="1" dirty="0" err="1" smtClean="0"/>
              <a:t>liber</a:t>
            </a:r>
            <a:r>
              <a:rPr lang="hr-HR" sz="3600" b="1" dirty="0" err="1" smtClean="0">
                <a:solidFill>
                  <a:srgbClr val="FF0000"/>
                </a:solidFill>
              </a:rPr>
              <a:t>um</a:t>
            </a:r>
            <a:endParaRPr lang="hr-HR" sz="3600" b="1" dirty="0">
              <a:solidFill>
                <a:srgbClr val="FF0000"/>
              </a:solidFill>
            </a:endParaRPr>
          </a:p>
          <a:p>
            <a:endParaRPr lang="hr-HR" sz="3600" b="1" dirty="0"/>
          </a:p>
        </p:txBody>
      </p:sp>
      <p:sp>
        <p:nvSpPr>
          <p:cNvPr id="10" name="TekstniOkvir 9"/>
          <p:cNvSpPr txBox="1"/>
          <p:nvPr/>
        </p:nvSpPr>
        <p:spPr>
          <a:xfrm>
            <a:off x="965201" y="3721099"/>
            <a:ext cx="2876550" cy="2151817"/>
          </a:xfrm>
          <a:prstGeom prst="upArrow">
            <a:avLst>
              <a:gd name="adj1" fmla="val 50000"/>
              <a:gd name="adj2" fmla="val 4894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</a:rPr>
              <a:t>2.dekl.</a:t>
            </a:r>
          </a:p>
          <a:p>
            <a:r>
              <a:rPr lang="hr-HR" sz="2400" b="1" dirty="0" smtClean="0">
                <a:solidFill>
                  <a:schemeClr val="tx2"/>
                </a:solidFill>
              </a:rPr>
              <a:t>(na </a:t>
            </a:r>
            <a:r>
              <a:rPr lang="hr-HR" sz="2400" b="1" dirty="0" smtClean="0">
                <a:solidFill>
                  <a:srgbClr val="FF0000"/>
                </a:solidFill>
              </a:rPr>
              <a:t>-</a:t>
            </a:r>
            <a:r>
              <a:rPr lang="hr-HR" sz="2400" b="1" dirty="0" err="1" smtClean="0">
                <a:solidFill>
                  <a:srgbClr val="FF0000"/>
                </a:solidFill>
              </a:rPr>
              <a:t>er</a:t>
            </a:r>
            <a:r>
              <a:rPr lang="hr-HR" sz="2400" b="1" dirty="0" smtClean="0">
                <a:solidFill>
                  <a:schemeClr val="tx2"/>
                </a:solidFill>
              </a:rPr>
              <a:t>) m</a:t>
            </a:r>
            <a:endParaRPr lang="hr-HR" sz="2400" b="1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8597900" y="1280794"/>
            <a:ext cx="3594100" cy="2207240"/>
          </a:xfrm>
          <a:prstGeom prst="wedgeEllipseCallou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tx2"/>
                </a:solidFill>
              </a:rPr>
              <a:t>2</a:t>
            </a:r>
            <a:r>
              <a:rPr lang="hr-HR" sz="3200" b="1" dirty="0" smtClean="0">
                <a:solidFill>
                  <a:schemeClr val="tx2"/>
                </a:solidFill>
              </a:rPr>
              <a:t>.grupa - pridjevi na –</a:t>
            </a:r>
            <a:r>
              <a:rPr lang="hr-HR" sz="3200" b="1" dirty="0" err="1" smtClean="0">
                <a:solidFill>
                  <a:srgbClr val="FF0000"/>
                </a:solidFill>
              </a:rPr>
              <a:t>er</a:t>
            </a:r>
            <a:r>
              <a:rPr lang="hr-HR" sz="3200" b="1" dirty="0" smtClean="0">
                <a:solidFill>
                  <a:schemeClr val="tx2"/>
                </a:solidFill>
              </a:rPr>
              <a:t>,-a,-um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4000499" y="3721099"/>
            <a:ext cx="2616200" cy="2151817"/>
          </a:xfrm>
          <a:prstGeom prst="upArrow">
            <a:avLst>
              <a:gd name="adj1" fmla="val 50000"/>
              <a:gd name="adj2" fmla="val 4894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</a:rPr>
              <a:t>1.dekl.</a:t>
            </a:r>
          </a:p>
          <a:p>
            <a:r>
              <a:rPr lang="hr-HR" sz="2400" b="1" dirty="0" smtClean="0">
                <a:solidFill>
                  <a:schemeClr val="tx2"/>
                </a:solidFill>
              </a:rPr>
              <a:t>(na </a:t>
            </a:r>
            <a:r>
              <a:rPr lang="hr-HR" sz="2400" b="1" dirty="0" smtClean="0">
                <a:solidFill>
                  <a:srgbClr val="FF0000"/>
                </a:solidFill>
              </a:rPr>
              <a:t>-a</a:t>
            </a:r>
            <a:r>
              <a:rPr lang="hr-HR" sz="2400" b="1" dirty="0" smtClean="0">
                <a:solidFill>
                  <a:schemeClr val="tx2"/>
                </a:solidFill>
              </a:rPr>
              <a:t>) f</a:t>
            </a:r>
            <a:endParaRPr lang="hr-HR" sz="2400" b="1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6781800" y="3719028"/>
            <a:ext cx="2641599" cy="2151817"/>
          </a:xfrm>
          <a:prstGeom prst="upArrow">
            <a:avLst>
              <a:gd name="adj1" fmla="val 50000"/>
              <a:gd name="adj2" fmla="val 4894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</a:rPr>
              <a:t>2.dekl.(</a:t>
            </a:r>
            <a:r>
              <a:rPr lang="hr-HR" sz="2000" b="1" dirty="0" smtClean="0">
                <a:solidFill>
                  <a:schemeClr val="tx2"/>
                </a:solidFill>
              </a:rPr>
              <a:t>na </a:t>
            </a:r>
            <a:r>
              <a:rPr lang="hr-HR" sz="2000" b="1" dirty="0" smtClean="0">
                <a:solidFill>
                  <a:srgbClr val="FF0000"/>
                </a:solidFill>
              </a:rPr>
              <a:t>-um</a:t>
            </a:r>
            <a:r>
              <a:rPr lang="hr-HR" sz="2000" b="1" dirty="0" smtClean="0">
                <a:solidFill>
                  <a:schemeClr val="tx2"/>
                </a:solidFill>
              </a:rPr>
              <a:t>) </a:t>
            </a:r>
            <a:r>
              <a:rPr lang="hr-HR" sz="2400" b="1" dirty="0" smtClean="0">
                <a:solidFill>
                  <a:schemeClr val="tx2"/>
                </a:solidFill>
              </a:rPr>
              <a:t>n</a:t>
            </a:r>
            <a:endParaRPr lang="hr-HR" sz="2400" b="1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39235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/>
              <a:t>l</a:t>
            </a:r>
            <a:r>
              <a:rPr lang="hr-HR" b="1" dirty="0" err="1" smtClean="0"/>
              <a:t>iber</a:t>
            </a:r>
            <a:r>
              <a:rPr lang="hr-HR" b="1" dirty="0" smtClean="0"/>
              <a:t>,-a,-um  </a:t>
            </a:r>
            <a:endParaRPr lang="hr-HR" b="1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7002779" y="1025547"/>
            <a:ext cx="3530405" cy="683106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singular</a:t>
            </a:r>
            <a:endParaRPr lang="hr-HR" sz="2800" b="1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914400" y="2588105"/>
            <a:ext cx="3073400" cy="405887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r-HR" sz="2800" b="1" dirty="0" smtClean="0">
                <a:solidFill>
                  <a:schemeClr val="tx2"/>
                </a:solidFill>
              </a:rPr>
              <a:t>N </a:t>
            </a:r>
            <a:r>
              <a:rPr lang="hr-HR" sz="2800" b="1" dirty="0" smtClean="0">
                <a:solidFill>
                  <a:schemeClr val="tx2"/>
                </a:solidFill>
              </a:rPr>
              <a:t>   LIBER  </a:t>
            </a:r>
            <a:endParaRPr lang="hr-HR" sz="2800" b="1" dirty="0" smtClean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hr-HR" sz="2800" b="1" dirty="0" smtClean="0">
                <a:solidFill>
                  <a:schemeClr val="tx2"/>
                </a:solidFill>
              </a:rPr>
              <a:t>G </a:t>
            </a:r>
            <a:r>
              <a:rPr lang="hr-HR" sz="2800" b="1" dirty="0" smtClean="0">
                <a:solidFill>
                  <a:schemeClr val="tx2"/>
                </a:solidFill>
              </a:rPr>
              <a:t>   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I     </a:t>
            </a:r>
          </a:p>
          <a:p>
            <a:pPr marL="45720" indent="0">
              <a:buNone/>
            </a:pPr>
            <a:r>
              <a:rPr lang="hr-HR" sz="2800" b="1" dirty="0" smtClean="0">
                <a:solidFill>
                  <a:schemeClr val="tx2"/>
                </a:solidFill>
              </a:rPr>
              <a:t>D </a:t>
            </a:r>
            <a:r>
              <a:rPr lang="hr-HR" sz="2800" b="1" dirty="0" smtClean="0">
                <a:solidFill>
                  <a:schemeClr val="tx2"/>
                </a:solidFill>
              </a:rPr>
              <a:t>   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O</a:t>
            </a:r>
          </a:p>
          <a:p>
            <a:pPr marL="45720" indent="0">
              <a:buNone/>
            </a:pPr>
            <a:r>
              <a:rPr lang="hr-HR" sz="2800" b="1" dirty="0" smtClean="0">
                <a:solidFill>
                  <a:schemeClr val="tx2"/>
                </a:solidFill>
              </a:rPr>
              <a:t>AK </a:t>
            </a:r>
            <a:r>
              <a:rPr lang="hr-HR" sz="2800" b="1" dirty="0">
                <a:solidFill>
                  <a:schemeClr val="tx2"/>
                </a:solidFill>
              </a:rPr>
              <a:t>LIBER -</a:t>
            </a:r>
            <a:r>
              <a:rPr lang="hr-HR" sz="2800" b="1" dirty="0" smtClean="0">
                <a:solidFill>
                  <a:schemeClr val="tx2"/>
                </a:solidFill>
              </a:rPr>
              <a:t>UM      </a:t>
            </a:r>
          </a:p>
          <a:p>
            <a:pPr marL="45720" indent="0">
              <a:buNone/>
            </a:pPr>
            <a:r>
              <a:rPr lang="hr-HR" sz="2800" b="1" dirty="0" smtClean="0">
                <a:solidFill>
                  <a:schemeClr val="tx2"/>
                </a:solidFill>
              </a:rPr>
              <a:t>V </a:t>
            </a:r>
            <a:r>
              <a:rPr lang="hr-HR" sz="2800" b="1" dirty="0" smtClean="0">
                <a:solidFill>
                  <a:schemeClr val="tx2"/>
                </a:solidFill>
              </a:rPr>
              <a:t>   </a:t>
            </a:r>
            <a:r>
              <a:rPr lang="hr-HR" sz="2800" b="1" dirty="0" smtClean="0">
                <a:solidFill>
                  <a:srgbClr val="FF0000"/>
                </a:solidFill>
              </a:rPr>
              <a:t>LIBER </a:t>
            </a:r>
          </a:p>
          <a:p>
            <a:pPr marL="45720" indent="0">
              <a:buNone/>
            </a:pPr>
            <a:r>
              <a:rPr lang="hr-HR" sz="2800" b="1" dirty="0" smtClean="0">
                <a:solidFill>
                  <a:schemeClr val="tx2"/>
                </a:solidFill>
              </a:rPr>
              <a:t>AB </a:t>
            </a:r>
            <a:r>
              <a:rPr lang="hr-HR" sz="2800" b="1" dirty="0">
                <a:solidFill>
                  <a:schemeClr val="tx2"/>
                </a:solidFill>
              </a:rPr>
              <a:t>LIBER -</a:t>
            </a:r>
            <a:r>
              <a:rPr lang="hr-HR" sz="2800" b="1" dirty="0" smtClean="0">
                <a:solidFill>
                  <a:schemeClr val="tx2"/>
                </a:solidFill>
              </a:rPr>
              <a:t>O</a:t>
            </a:r>
            <a:endParaRPr lang="hr-HR" sz="2800" b="1" dirty="0">
              <a:solidFill>
                <a:schemeClr val="tx2"/>
              </a:solidFill>
            </a:endParaRPr>
          </a:p>
        </p:txBody>
      </p:sp>
      <p:sp>
        <p:nvSpPr>
          <p:cNvPr id="9" name="Rezervirano mjesto sadržaja 5"/>
          <p:cNvSpPr txBox="1">
            <a:spLocks/>
          </p:cNvSpPr>
          <p:nvPr/>
        </p:nvSpPr>
        <p:spPr>
          <a:xfrm>
            <a:off x="3903785" y="2567354"/>
            <a:ext cx="3376246" cy="3452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N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LIBER-A </a:t>
            </a:r>
            <a:endParaRPr lang="hr-HR" sz="2800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G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AE     </a:t>
            </a:r>
            <a:endParaRPr lang="hr-HR" sz="2800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D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AE</a:t>
            </a:r>
            <a:endParaRPr lang="hr-HR" sz="2800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AK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AM      </a:t>
            </a:r>
            <a:endParaRPr lang="hr-HR" sz="2800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V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A</a:t>
            </a:r>
            <a:endParaRPr lang="hr-HR" sz="2800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AB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A</a:t>
            </a:r>
            <a:endParaRPr lang="hr-HR" sz="2800" b="1" dirty="0">
              <a:solidFill>
                <a:schemeClr val="tx2"/>
              </a:solidFill>
            </a:endParaRPr>
          </a:p>
        </p:txBody>
      </p:sp>
      <p:sp>
        <p:nvSpPr>
          <p:cNvPr id="12" name="Rezervirano mjesto sadržaja 5"/>
          <p:cNvSpPr txBox="1">
            <a:spLocks/>
          </p:cNvSpPr>
          <p:nvPr/>
        </p:nvSpPr>
        <p:spPr>
          <a:xfrm>
            <a:off x="7877908" y="2588105"/>
            <a:ext cx="4132384" cy="34316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N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LIBER-UM </a:t>
            </a:r>
            <a:endParaRPr lang="hr-HR" sz="2800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G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I     </a:t>
            </a:r>
            <a:endParaRPr lang="hr-HR" sz="2800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D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O</a:t>
            </a:r>
            <a:endParaRPr lang="hr-HR" sz="2800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AK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UM      </a:t>
            </a:r>
            <a:endParaRPr lang="hr-HR" sz="2800" b="1" dirty="0">
              <a:solidFill>
                <a:schemeClr val="tx2"/>
              </a:solidFill>
            </a:endParaRPr>
          </a:p>
          <a:p>
            <a:pPr marL="45720" indent="0">
              <a:buNone/>
            </a:pPr>
            <a:r>
              <a:rPr lang="hr-HR" sz="2800" b="1" dirty="0">
                <a:solidFill>
                  <a:schemeClr val="tx2"/>
                </a:solidFill>
              </a:rPr>
              <a:t>V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UM</a:t>
            </a:r>
          </a:p>
          <a:p>
            <a:pPr marL="45720" indent="0">
              <a:buNone/>
            </a:pPr>
            <a:r>
              <a:rPr lang="hr-HR" sz="2800" b="1" dirty="0" smtClean="0">
                <a:solidFill>
                  <a:schemeClr val="tx2"/>
                </a:solidFill>
              </a:rPr>
              <a:t>AB </a:t>
            </a:r>
            <a:r>
              <a:rPr lang="hr-HR" sz="2800" b="1" dirty="0" smtClean="0">
                <a:solidFill>
                  <a:schemeClr val="tx2"/>
                </a:solidFill>
              </a:rPr>
              <a:t>	</a:t>
            </a:r>
            <a:r>
              <a:rPr lang="hr-HR" sz="2800" b="1" dirty="0" smtClean="0">
                <a:solidFill>
                  <a:schemeClr val="tx2"/>
                </a:solidFill>
              </a:rPr>
              <a:t>LIBER </a:t>
            </a:r>
            <a:r>
              <a:rPr lang="hr-HR" sz="2800" b="1" dirty="0">
                <a:solidFill>
                  <a:schemeClr val="tx2"/>
                </a:solidFill>
              </a:rPr>
              <a:t>-</a:t>
            </a:r>
            <a:r>
              <a:rPr lang="hr-HR" sz="2800" b="1" dirty="0" smtClean="0">
                <a:solidFill>
                  <a:schemeClr val="tx2"/>
                </a:solidFill>
              </a:rPr>
              <a:t>O</a:t>
            </a:r>
            <a:endParaRPr lang="hr-HR" sz="2800" b="1" dirty="0">
              <a:solidFill>
                <a:schemeClr val="tx2"/>
              </a:solidFill>
            </a:endParaRPr>
          </a:p>
        </p:txBody>
      </p:sp>
      <p:sp>
        <p:nvSpPr>
          <p:cNvPr id="13" name="TekstniOkvir 12"/>
          <p:cNvSpPr txBox="1"/>
          <p:nvPr/>
        </p:nvSpPr>
        <p:spPr>
          <a:xfrm>
            <a:off x="2205990" y="1827887"/>
            <a:ext cx="965200" cy="717411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 m</a:t>
            </a:r>
            <a:endParaRPr lang="hr-HR" sz="2000" b="1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4737100" y="1840706"/>
            <a:ext cx="1223010" cy="717411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  f</a:t>
            </a:r>
            <a:endParaRPr lang="hr-HR" sz="2000" b="1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8008620" y="1827887"/>
            <a:ext cx="1117600" cy="717411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  n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3714467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61646" y="565653"/>
            <a:ext cx="9806354" cy="1143000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N  </a:t>
            </a:r>
            <a:r>
              <a:rPr lang="hr-HR" sz="3600" b="1" dirty="0" err="1"/>
              <a:t>p</a:t>
            </a:r>
            <a:r>
              <a:rPr lang="hr-HR" sz="3600" b="1" dirty="0" err="1" smtClean="0"/>
              <a:t>ulcher</a:t>
            </a:r>
            <a:r>
              <a:rPr lang="hr-HR" sz="3600" b="1" dirty="0" smtClean="0"/>
              <a:t>          </a:t>
            </a:r>
            <a:r>
              <a:rPr lang="hr-HR" sz="3600" b="1" dirty="0" err="1" smtClean="0"/>
              <a:t>pulchra</a:t>
            </a:r>
            <a:r>
              <a:rPr lang="hr-HR" sz="3600" b="1" dirty="0" smtClean="0"/>
              <a:t>           </a:t>
            </a:r>
            <a:r>
              <a:rPr lang="hr-HR" sz="3600" b="1" dirty="0" err="1" smtClean="0"/>
              <a:t>pulchrum</a:t>
            </a:r>
            <a:endParaRPr lang="hr-HR" sz="3600" b="1" dirty="0"/>
          </a:p>
        </p:txBody>
      </p:sp>
      <p:sp>
        <p:nvSpPr>
          <p:cNvPr id="3" name="TekstniOkvir 2"/>
          <p:cNvSpPr txBox="1"/>
          <p:nvPr/>
        </p:nvSpPr>
        <p:spPr>
          <a:xfrm>
            <a:off x="1477108" y="3376246"/>
            <a:ext cx="5064369" cy="1055608"/>
          </a:xfrm>
          <a:prstGeom prst="wedgeRoundRectCallout">
            <a:avLst>
              <a:gd name="adj1" fmla="val 27502"/>
              <a:gd name="adj2" fmla="val -18378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2800" b="1" dirty="0" smtClean="0">
                <a:solidFill>
                  <a:schemeClr val="tx2"/>
                </a:solidFill>
              </a:rPr>
              <a:t>GDJE JE NAJLAKŠE NAĆI OSNOVU??</a:t>
            </a:r>
            <a:endParaRPr lang="hr-HR" sz="2800" b="1" dirty="0">
              <a:solidFill>
                <a:schemeClr val="tx2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6822831" y="3612059"/>
            <a:ext cx="4167554" cy="3245941"/>
          </a:xfrm>
          <a:prstGeom prst="wedgeEllipseCallout">
            <a:avLst>
              <a:gd name="adj1" fmla="val -61340"/>
              <a:gd name="adj2" fmla="val -111941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</a:rPr>
              <a:t>U ŽENSKOM RODU – MAKNE SE –A I DOBIJE SE OSNOVA ZA SVA RODOVE I PADEŽE</a:t>
            </a:r>
            <a:endParaRPr lang="hr-HR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049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73939"/>
              </p:ext>
            </p:extLst>
          </p:nvPr>
        </p:nvGraphicFramePr>
        <p:xfrm>
          <a:off x="334109" y="165102"/>
          <a:ext cx="11743591" cy="6517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6906"/>
                <a:gridCol w="3237870"/>
                <a:gridCol w="3282132"/>
                <a:gridCol w="4136683"/>
              </a:tblGrid>
              <a:tr h="8500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>
                          <a:effectLst/>
                        </a:rPr>
                        <a:t> </a:t>
                      </a:r>
                      <a:endParaRPr lang="hr-H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>
                          <a:effectLst/>
                        </a:rPr>
                        <a:t>m (</a:t>
                      </a:r>
                      <a:r>
                        <a:rPr lang="hr-HR" sz="2800" b="1" dirty="0" smtClean="0">
                          <a:effectLst/>
                        </a:rPr>
                        <a:t>2.dekl. </a:t>
                      </a:r>
                      <a:r>
                        <a:rPr lang="hr-HR" sz="2800" b="1" dirty="0">
                          <a:effectLst/>
                        </a:rPr>
                        <a:t>na -</a:t>
                      </a:r>
                      <a:r>
                        <a:rPr lang="hr-HR" sz="2800" b="1" dirty="0" err="1">
                          <a:effectLst/>
                        </a:rPr>
                        <a:t>er</a:t>
                      </a:r>
                      <a:r>
                        <a:rPr lang="hr-HR" sz="2800" b="1" dirty="0">
                          <a:effectLst/>
                        </a:rPr>
                        <a:t>)</a:t>
                      </a:r>
                      <a:endParaRPr lang="hr-H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>
                          <a:effectLst/>
                        </a:rPr>
                        <a:t>f (</a:t>
                      </a:r>
                      <a:r>
                        <a:rPr lang="hr-HR" sz="2800" b="1" dirty="0" smtClean="0">
                          <a:effectLst/>
                        </a:rPr>
                        <a:t>1.dekl. </a:t>
                      </a:r>
                      <a:r>
                        <a:rPr lang="hr-HR" sz="2800" b="1" smtClean="0">
                          <a:effectLst/>
                        </a:rPr>
                        <a:t>na -a)</a:t>
                      </a:r>
                      <a:endParaRPr lang="hr-H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>
                          <a:effectLst/>
                        </a:rPr>
                        <a:t>n (</a:t>
                      </a:r>
                      <a:r>
                        <a:rPr lang="hr-HR" sz="2800" b="1" dirty="0" smtClean="0">
                          <a:effectLst/>
                        </a:rPr>
                        <a:t>2.dekl. </a:t>
                      </a:r>
                      <a:r>
                        <a:rPr lang="hr-HR" sz="2800" b="1" dirty="0">
                          <a:effectLst/>
                        </a:rPr>
                        <a:t>na -um)</a:t>
                      </a:r>
                      <a:endParaRPr lang="hr-H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N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pulcher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-UM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G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 I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-AE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-I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D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-O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-AE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-O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Ak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-UM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-AM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-UM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V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pulcher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-UM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Abl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-O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-O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n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-I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-AE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g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-ORUM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-ARUM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-ORUM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d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-IS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-IS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-IS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ak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-OS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-AS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v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-I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AE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-A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2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 err="1">
                          <a:effectLst/>
                        </a:rPr>
                        <a:t>abl</a:t>
                      </a:r>
                      <a:endParaRPr lang="hr-H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-IS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>
                          <a:effectLst/>
                        </a:rPr>
                        <a:t>pulchr -IS</a:t>
                      </a:r>
                      <a:endParaRPr lang="hr-HR" sz="28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800" b="1" dirty="0" err="1">
                          <a:effectLst/>
                        </a:rPr>
                        <a:t>pulchr</a:t>
                      </a:r>
                      <a:r>
                        <a:rPr lang="hr-HR" sz="2800" b="1" dirty="0">
                          <a:effectLst/>
                        </a:rPr>
                        <a:t> -IS</a:t>
                      </a:r>
                      <a:endParaRPr lang="hr-HR" sz="2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74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000" b="1" dirty="0" smtClean="0"/>
              <a:t>Navođenje pridjeva 1. i 2. deklinacije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0" y="1900823"/>
            <a:ext cx="9144000" cy="88047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3200" b="1" dirty="0"/>
              <a:t>r</a:t>
            </a:r>
            <a:r>
              <a:rPr lang="hr-HR" sz="3200" b="1" dirty="0" smtClean="0"/>
              <a:t>edoslijed rodova </a:t>
            </a:r>
            <a:r>
              <a:rPr lang="hr-HR" sz="3200" b="1" dirty="0" smtClean="0">
                <a:solidFill>
                  <a:srgbClr val="FF0000"/>
                </a:solidFill>
              </a:rPr>
              <a:t>m, f, n</a:t>
            </a:r>
          </a:p>
          <a:p>
            <a:pPr marL="45720" indent="0">
              <a:buNone/>
            </a:pP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2197100" y="3042334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m</a:t>
            </a:r>
            <a:endParaRPr lang="hr-HR" sz="36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5111750" y="3086100"/>
            <a:ext cx="196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f</a:t>
            </a:r>
            <a:endParaRPr lang="hr-HR" sz="36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7480300" y="3086100"/>
            <a:ext cx="187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n</a:t>
            </a:r>
            <a:endParaRPr lang="hr-HR" sz="36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2057400" y="3949700"/>
            <a:ext cx="187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</a:t>
            </a:r>
            <a:r>
              <a:rPr lang="hr-HR" sz="3600" b="1" dirty="0" err="1" smtClean="0"/>
              <a:t>us</a:t>
            </a:r>
            <a:endParaRPr lang="hr-HR" sz="3600" b="1" dirty="0" smtClean="0"/>
          </a:p>
        </p:txBody>
      </p:sp>
      <p:sp>
        <p:nvSpPr>
          <p:cNvPr id="8" name="TekstniOkvir 7"/>
          <p:cNvSpPr txBox="1"/>
          <p:nvPr/>
        </p:nvSpPr>
        <p:spPr>
          <a:xfrm>
            <a:off x="4953000" y="394969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-a</a:t>
            </a:r>
            <a:endParaRPr lang="hr-HR" sz="3600" b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7226300" y="394969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-um</a:t>
            </a:r>
            <a:endParaRPr lang="hr-HR" sz="3600" b="1" dirty="0"/>
          </a:p>
        </p:txBody>
      </p:sp>
      <p:sp>
        <p:nvSpPr>
          <p:cNvPr id="10" name="TekstniOkvir 9"/>
          <p:cNvSpPr txBox="1"/>
          <p:nvPr/>
        </p:nvSpPr>
        <p:spPr>
          <a:xfrm>
            <a:off x="2057400" y="4900831"/>
            <a:ext cx="200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bonus,</a:t>
            </a:r>
          </a:p>
          <a:p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4914900" y="4900830"/>
            <a:ext cx="151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bona,</a:t>
            </a:r>
            <a:endParaRPr lang="hr-HR" sz="3600" b="1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7277100" y="4900830"/>
            <a:ext cx="208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err="1" smtClean="0"/>
              <a:t>bonum</a:t>
            </a:r>
            <a:endParaRPr lang="hr-HR" sz="3600" b="1" dirty="0"/>
          </a:p>
          <a:p>
            <a:endParaRPr lang="hr-HR" sz="3600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6610350" y="5824161"/>
            <a:ext cx="34163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sz="3600" b="1" dirty="0">
                <a:solidFill>
                  <a:schemeClr val="tx2"/>
                </a:solidFill>
              </a:rPr>
              <a:t>b</a:t>
            </a:r>
            <a:r>
              <a:rPr lang="hr-HR" sz="3600" b="1" dirty="0" smtClean="0">
                <a:solidFill>
                  <a:schemeClr val="tx2"/>
                </a:solidFill>
              </a:rPr>
              <a:t>onus, 3</a:t>
            </a:r>
            <a:endParaRPr lang="hr-HR" sz="3600" b="1" dirty="0">
              <a:solidFill>
                <a:schemeClr val="tx2"/>
              </a:solidFill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57275" y="5597694"/>
            <a:ext cx="5219700" cy="1161633"/>
          </a:xfrm>
          <a:prstGeom prst="rightArrow">
            <a:avLst>
              <a:gd name="adj1" fmla="val 54373"/>
              <a:gd name="adj2" fmla="val 50000"/>
            </a:avLst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tx2"/>
                </a:solidFill>
              </a:rPr>
              <a:t>s</a:t>
            </a:r>
            <a:r>
              <a:rPr lang="hr-HR" sz="3200" b="1" dirty="0" smtClean="0">
                <a:solidFill>
                  <a:schemeClr val="tx2"/>
                </a:solidFill>
              </a:rPr>
              <a:t>kraćeni oblik pisanja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8458200" y="1636246"/>
            <a:ext cx="3594100" cy="2207240"/>
          </a:xfrm>
          <a:prstGeom prst="wedgeEllipseCallou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1.grupa - pridjevi na –</a:t>
            </a:r>
            <a:r>
              <a:rPr lang="hr-HR" sz="3200" b="1" dirty="0" err="1" smtClean="0">
                <a:solidFill>
                  <a:schemeClr val="tx2"/>
                </a:solidFill>
              </a:rPr>
              <a:t>us</a:t>
            </a:r>
            <a:r>
              <a:rPr lang="hr-HR" sz="3200" b="1" dirty="0" smtClean="0">
                <a:solidFill>
                  <a:schemeClr val="tx2"/>
                </a:solidFill>
              </a:rPr>
              <a:t>,-a,-um</a:t>
            </a:r>
            <a:endParaRPr lang="hr-H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7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35100" y="520701"/>
            <a:ext cx="9232900" cy="3454400"/>
          </a:xfrm>
        </p:spPr>
        <p:txBody>
          <a:bodyPr>
            <a:normAutofit/>
          </a:bodyPr>
          <a:lstStyle/>
          <a:p>
            <a:r>
              <a:rPr lang="hr-HR" sz="4000" b="1" dirty="0" err="1" smtClean="0"/>
              <a:t>magnus</a:t>
            </a:r>
            <a:r>
              <a:rPr lang="hr-HR" sz="4000" b="1" dirty="0" smtClean="0"/>
              <a:t>, 3</a:t>
            </a:r>
          </a:p>
          <a:p>
            <a:r>
              <a:rPr lang="hr-HR" sz="4000" b="1" dirty="0" err="1" smtClean="0"/>
              <a:t>parvus</a:t>
            </a:r>
            <a:r>
              <a:rPr lang="hr-HR" sz="4000" b="1" dirty="0" smtClean="0"/>
              <a:t>, 3</a:t>
            </a:r>
          </a:p>
          <a:p>
            <a:r>
              <a:rPr lang="hr-HR" sz="4000" b="1" dirty="0" err="1" smtClean="0"/>
              <a:t>clarus</a:t>
            </a:r>
            <a:r>
              <a:rPr lang="hr-HR" sz="4000" b="1" dirty="0" smtClean="0"/>
              <a:t>, 3</a:t>
            </a:r>
          </a:p>
          <a:p>
            <a:r>
              <a:rPr lang="hr-HR" sz="4000" b="1" dirty="0" err="1" smtClean="0"/>
              <a:t>notus</a:t>
            </a:r>
            <a:r>
              <a:rPr lang="hr-HR" sz="4000" b="1" dirty="0" smtClean="0"/>
              <a:t>, 3</a:t>
            </a:r>
            <a:endParaRPr lang="hr-HR" sz="4000" b="1" dirty="0"/>
          </a:p>
        </p:txBody>
      </p:sp>
    </p:spTree>
    <p:extLst>
      <p:ext uri="{BB962C8B-B14F-4D97-AF65-F5344CB8AC3E}">
        <p14:creationId xmlns:p14="http://schemas.microsoft.com/office/powerpoint/2010/main" val="218382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63600" y="188446"/>
            <a:ext cx="10172700" cy="1143000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Deklinacija pridjeva  1. i 2. deklinacije</a:t>
            </a:r>
            <a:endParaRPr lang="hr-HR" sz="4000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2114550" y="1562441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m</a:t>
            </a:r>
            <a:endParaRPr lang="hr-HR" sz="36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4686300" y="1562440"/>
            <a:ext cx="196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f</a:t>
            </a:r>
            <a:endParaRPr lang="hr-HR" sz="36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7264400" y="156244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n</a:t>
            </a:r>
            <a:endParaRPr lang="hr-HR" sz="36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962150" y="2384414"/>
            <a:ext cx="187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</a:t>
            </a:r>
            <a:r>
              <a:rPr lang="hr-HR" sz="3600" b="1" dirty="0" err="1" smtClean="0"/>
              <a:t>us</a:t>
            </a:r>
            <a:endParaRPr lang="hr-HR" sz="3600" b="1" dirty="0" smtClean="0"/>
          </a:p>
          <a:p>
            <a:r>
              <a:rPr lang="hr-HR" sz="3600" b="1" dirty="0"/>
              <a:t>bon</a:t>
            </a:r>
            <a:r>
              <a:rPr lang="hr-HR" sz="3600" b="1" dirty="0">
                <a:solidFill>
                  <a:srgbClr val="FF0000"/>
                </a:solidFill>
              </a:rPr>
              <a:t>us</a:t>
            </a:r>
            <a:r>
              <a:rPr lang="hr-HR" sz="3600" b="1" dirty="0"/>
              <a:t>,</a:t>
            </a:r>
          </a:p>
          <a:p>
            <a:endParaRPr lang="hr-HR" sz="3600" b="1" dirty="0" smtClean="0"/>
          </a:p>
        </p:txBody>
      </p:sp>
      <p:sp>
        <p:nvSpPr>
          <p:cNvPr id="8" name="TekstniOkvir 7"/>
          <p:cNvSpPr txBox="1"/>
          <p:nvPr/>
        </p:nvSpPr>
        <p:spPr>
          <a:xfrm>
            <a:off x="4483100" y="2379576"/>
            <a:ext cx="1663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-a</a:t>
            </a:r>
          </a:p>
          <a:p>
            <a:r>
              <a:rPr lang="hr-HR" sz="3600" b="1" dirty="0"/>
              <a:t>bon</a:t>
            </a:r>
            <a:r>
              <a:rPr lang="hr-HR" sz="3600" b="1" dirty="0">
                <a:solidFill>
                  <a:srgbClr val="FF0000"/>
                </a:solidFill>
              </a:rPr>
              <a:t>a</a:t>
            </a:r>
            <a:r>
              <a:rPr lang="hr-HR" sz="3600" b="1" dirty="0"/>
              <a:t>,</a:t>
            </a:r>
          </a:p>
          <a:p>
            <a:endParaRPr lang="hr-HR" sz="3600" b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7004050" y="2389881"/>
            <a:ext cx="21145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-um</a:t>
            </a:r>
          </a:p>
          <a:p>
            <a:r>
              <a:rPr lang="hr-HR" sz="3600" b="1" dirty="0" err="1"/>
              <a:t>bon</a:t>
            </a:r>
            <a:r>
              <a:rPr lang="hr-HR" sz="3600" b="1" dirty="0" err="1">
                <a:solidFill>
                  <a:srgbClr val="FF0000"/>
                </a:solidFill>
              </a:rPr>
              <a:t>um</a:t>
            </a:r>
            <a:endParaRPr lang="hr-HR" sz="3600" b="1" dirty="0">
              <a:solidFill>
                <a:srgbClr val="FF0000"/>
              </a:solidFill>
            </a:endParaRPr>
          </a:p>
          <a:p>
            <a:endParaRPr lang="hr-HR" sz="3600" b="1" dirty="0"/>
          </a:p>
        </p:txBody>
      </p:sp>
      <p:sp>
        <p:nvSpPr>
          <p:cNvPr id="10" name="TekstniOkvir 9"/>
          <p:cNvSpPr txBox="1"/>
          <p:nvPr/>
        </p:nvSpPr>
        <p:spPr>
          <a:xfrm>
            <a:off x="965201" y="3721099"/>
            <a:ext cx="2876550" cy="2151817"/>
          </a:xfrm>
          <a:prstGeom prst="upArrow">
            <a:avLst>
              <a:gd name="adj1" fmla="val 50000"/>
              <a:gd name="adj2" fmla="val 4894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</a:rPr>
              <a:t>2.dekl.</a:t>
            </a:r>
          </a:p>
          <a:p>
            <a:r>
              <a:rPr lang="hr-HR" sz="2400" b="1" dirty="0" smtClean="0">
                <a:solidFill>
                  <a:schemeClr val="tx2"/>
                </a:solidFill>
              </a:rPr>
              <a:t>(na </a:t>
            </a:r>
            <a:r>
              <a:rPr lang="hr-HR" sz="2400" b="1" dirty="0" smtClean="0">
                <a:solidFill>
                  <a:srgbClr val="FF0000"/>
                </a:solidFill>
              </a:rPr>
              <a:t>-</a:t>
            </a:r>
            <a:r>
              <a:rPr lang="hr-HR" sz="2400" b="1" dirty="0" err="1" smtClean="0">
                <a:solidFill>
                  <a:srgbClr val="FF0000"/>
                </a:solidFill>
              </a:rPr>
              <a:t>us</a:t>
            </a:r>
            <a:r>
              <a:rPr lang="hr-HR" sz="2400" b="1" dirty="0" smtClean="0">
                <a:solidFill>
                  <a:schemeClr val="tx2"/>
                </a:solidFill>
              </a:rPr>
              <a:t>) m</a:t>
            </a:r>
            <a:endParaRPr lang="hr-HR" sz="2400" b="1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8597900" y="1280794"/>
            <a:ext cx="3594100" cy="2207240"/>
          </a:xfrm>
          <a:prstGeom prst="wedgeEllipseCallou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chemeClr val="tx2"/>
                </a:solidFill>
              </a:rPr>
              <a:t>1.grupa - pridjevi na –</a:t>
            </a:r>
            <a:r>
              <a:rPr lang="hr-HR" sz="3200" b="1" dirty="0" err="1" smtClean="0">
                <a:solidFill>
                  <a:schemeClr val="tx2"/>
                </a:solidFill>
              </a:rPr>
              <a:t>us</a:t>
            </a:r>
            <a:r>
              <a:rPr lang="hr-HR" sz="3200" b="1" dirty="0" smtClean="0">
                <a:solidFill>
                  <a:schemeClr val="tx2"/>
                </a:solidFill>
              </a:rPr>
              <a:t>,-a,-um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4000499" y="3721099"/>
            <a:ext cx="2616200" cy="2151817"/>
          </a:xfrm>
          <a:prstGeom prst="upArrow">
            <a:avLst>
              <a:gd name="adj1" fmla="val 50000"/>
              <a:gd name="adj2" fmla="val 4894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</a:rPr>
              <a:t>1.dekl.</a:t>
            </a:r>
          </a:p>
          <a:p>
            <a:r>
              <a:rPr lang="hr-HR" sz="2400" b="1" dirty="0" smtClean="0">
                <a:solidFill>
                  <a:schemeClr val="tx2"/>
                </a:solidFill>
              </a:rPr>
              <a:t>(na </a:t>
            </a:r>
            <a:r>
              <a:rPr lang="hr-HR" sz="2400" b="1" dirty="0" smtClean="0">
                <a:solidFill>
                  <a:srgbClr val="FF0000"/>
                </a:solidFill>
              </a:rPr>
              <a:t>-a</a:t>
            </a:r>
            <a:r>
              <a:rPr lang="hr-HR" sz="2400" b="1" dirty="0" smtClean="0">
                <a:solidFill>
                  <a:schemeClr val="tx2"/>
                </a:solidFill>
              </a:rPr>
              <a:t>) f</a:t>
            </a:r>
            <a:endParaRPr lang="hr-HR" sz="2400" b="1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6781800" y="3719028"/>
            <a:ext cx="2641599" cy="2151817"/>
          </a:xfrm>
          <a:prstGeom prst="upArrow">
            <a:avLst>
              <a:gd name="adj1" fmla="val 50000"/>
              <a:gd name="adj2" fmla="val 4894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</a:rPr>
              <a:t>2.dekl.(</a:t>
            </a:r>
            <a:r>
              <a:rPr lang="hr-HR" sz="2000" b="1" dirty="0" smtClean="0">
                <a:solidFill>
                  <a:schemeClr val="tx2"/>
                </a:solidFill>
              </a:rPr>
              <a:t>na </a:t>
            </a:r>
            <a:r>
              <a:rPr lang="hr-HR" sz="2000" b="1" dirty="0" smtClean="0">
                <a:solidFill>
                  <a:srgbClr val="FF0000"/>
                </a:solidFill>
              </a:rPr>
              <a:t>-um</a:t>
            </a:r>
            <a:r>
              <a:rPr lang="hr-HR" sz="2000" b="1" dirty="0" smtClean="0">
                <a:solidFill>
                  <a:schemeClr val="tx2"/>
                </a:solidFill>
              </a:rPr>
              <a:t>) </a:t>
            </a:r>
            <a:r>
              <a:rPr lang="hr-HR" sz="2400" b="1" dirty="0" smtClean="0">
                <a:solidFill>
                  <a:schemeClr val="tx2"/>
                </a:solidFill>
              </a:rPr>
              <a:t>n</a:t>
            </a:r>
            <a:endParaRPr lang="hr-HR" sz="2400" b="1" dirty="0">
              <a:solidFill>
                <a:schemeClr val="tx2"/>
              </a:solidFill>
            </a:endParaRPr>
          </a:p>
          <a:p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12438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bonus, 3</a:t>
            </a:r>
            <a:endParaRPr lang="hr-HR" b="1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4178300" y="1025547"/>
            <a:ext cx="4389120" cy="683106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singular</a:t>
            </a:r>
            <a:endParaRPr lang="hr-HR" sz="2800" b="1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1143000" y="2588106"/>
            <a:ext cx="2844800" cy="35687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r-HR" sz="2800" b="1" dirty="0" smtClean="0"/>
              <a:t>N     BONUS  </a:t>
            </a:r>
          </a:p>
          <a:p>
            <a:pPr marL="45720" indent="0">
              <a:buNone/>
            </a:pPr>
            <a:r>
              <a:rPr lang="hr-HR" sz="2800" b="1" dirty="0" smtClean="0"/>
              <a:t>G     BON-I     </a:t>
            </a:r>
          </a:p>
          <a:p>
            <a:pPr marL="45720" indent="0">
              <a:buNone/>
            </a:pPr>
            <a:r>
              <a:rPr lang="hr-HR" sz="2800" b="1" dirty="0" smtClean="0"/>
              <a:t>D     BON-O</a:t>
            </a:r>
          </a:p>
          <a:p>
            <a:pPr marL="45720" indent="0">
              <a:buNone/>
            </a:pPr>
            <a:r>
              <a:rPr lang="hr-HR" sz="2800" b="1" dirty="0" smtClean="0"/>
              <a:t>AK  BON-UM      </a:t>
            </a:r>
          </a:p>
          <a:p>
            <a:pPr marL="45720" indent="0">
              <a:buNone/>
            </a:pPr>
            <a:r>
              <a:rPr lang="hr-HR" sz="2800" b="1" dirty="0" smtClean="0"/>
              <a:t>V     BON-E</a:t>
            </a:r>
          </a:p>
          <a:p>
            <a:pPr marL="45720" indent="0">
              <a:buNone/>
            </a:pPr>
            <a:r>
              <a:rPr lang="hr-HR" sz="2800" b="1" dirty="0" smtClean="0"/>
              <a:t>AB  BON-O</a:t>
            </a:r>
            <a:endParaRPr lang="hr-HR" sz="2800" b="1" dirty="0"/>
          </a:p>
        </p:txBody>
      </p:sp>
      <p:sp>
        <p:nvSpPr>
          <p:cNvPr id="9" name="Rezervirano mjesto sadržaja 5"/>
          <p:cNvSpPr txBox="1">
            <a:spLocks/>
          </p:cNvSpPr>
          <p:nvPr/>
        </p:nvSpPr>
        <p:spPr>
          <a:xfrm>
            <a:off x="3903785" y="2567354"/>
            <a:ext cx="3098996" cy="34524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hr-HR" sz="2800" b="1" dirty="0"/>
              <a:t>N     </a:t>
            </a:r>
            <a:r>
              <a:rPr lang="hr-HR" sz="2800" b="1" dirty="0" smtClean="0"/>
              <a:t>BONA  </a:t>
            </a:r>
            <a:endParaRPr lang="hr-HR" sz="2800" b="1" dirty="0"/>
          </a:p>
          <a:p>
            <a:pPr marL="45720" indent="0">
              <a:buNone/>
            </a:pPr>
            <a:r>
              <a:rPr lang="hr-HR" sz="2800" b="1" dirty="0"/>
              <a:t>G     </a:t>
            </a:r>
            <a:r>
              <a:rPr lang="hr-HR" sz="2800" b="1" dirty="0" smtClean="0"/>
              <a:t>BON-AE     </a:t>
            </a:r>
            <a:endParaRPr lang="hr-HR" sz="2800" b="1" dirty="0"/>
          </a:p>
          <a:p>
            <a:pPr marL="45720" indent="0">
              <a:buNone/>
            </a:pPr>
            <a:r>
              <a:rPr lang="hr-HR" sz="2800" b="1" dirty="0"/>
              <a:t>D     </a:t>
            </a:r>
            <a:r>
              <a:rPr lang="hr-HR" sz="2800" b="1" dirty="0" smtClean="0"/>
              <a:t>BON-AE</a:t>
            </a:r>
            <a:endParaRPr lang="hr-HR" sz="2800" b="1" dirty="0"/>
          </a:p>
          <a:p>
            <a:pPr marL="45720" indent="0">
              <a:buNone/>
            </a:pPr>
            <a:r>
              <a:rPr lang="hr-HR" sz="2800" b="1" dirty="0"/>
              <a:t>AK  </a:t>
            </a:r>
            <a:r>
              <a:rPr lang="hr-HR" sz="2800" b="1" dirty="0" smtClean="0"/>
              <a:t>BON-AM      </a:t>
            </a:r>
            <a:endParaRPr lang="hr-HR" sz="2800" b="1" dirty="0"/>
          </a:p>
          <a:p>
            <a:pPr marL="45720" indent="0">
              <a:buNone/>
            </a:pPr>
            <a:r>
              <a:rPr lang="hr-HR" sz="2800" b="1" dirty="0"/>
              <a:t>V     </a:t>
            </a:r>
            <a:r>
              <a:rPr lang="hr-HR" sz="2800" b="1" dirty="0" smtClean="0"/>
              <a:t>BON-A</a:t>
            </a:r>
            <a:endParaRPr lang="hr-HR" sz="2800" b="1" dirty="0"/>
          </a:p>
          <a:p>
            <a:pPr marL="45720" indent="0">
              <a:buNone/>
            </a:pPr>
            <a:r>
              <a:rPr lang="hr-HR" sz="2800" b="1" dirty="0"/>
              <a:t>AB  </a:t>
            </a:r>
            <a:r>
              <a:rPr lang="hr-HR" sz="2800" b="1" dirty="0" smtClean="0"/>
              <a:t>BON-A</a:t>
            </a:r>
            <a:endParaRPr lang="hr-HR" sz="2800" b="1" dirty="0"/>
          </a:p>
        </p:txBody>
      </p:sp>
      <p:sp>
        <p:nvSpPr>
          <p:cNvPr id="12" name="Rezervirano mjesto sadržaja 5"/>
          <p:cNvSpPr txBox="1">
            <a:spLocks/>
          </p:cNvSpPr>
          <p:nvPr/>
        </p:nvSpPr>
        <p:spPr>
          <a:xfrm>
            <a:off x="7002780" y="2588106"/>
            <a:ext cx="3665220" cy="3431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hr-HR" sz="2800" b="1" dirty="0"/>
              <a:t>N     </a:t>
            </a:r>
            <a:r>
              <a:rPr lang="hr-HR" sz="2800" b="1" dirty="0" smtClean="0"/>
              <a:t>BONUM </a:t>
            </a:r>
            <a:endParaRPr lang="hr-HR" sz="2800" b="1" dirty="0"/>
          </a:p>
          <a:p>
            <a:pPr marL="45720" indent="0">
              <a:buNone/>
            </a:pPr>
            <a:r>
              <a:rPr lang="hr-HR" sz="2800" b="1" dirty="0"/>
              <a:t>G     </a:t>
            </a:r>
            <a:r>
              <a:rPr lang="hr-HR" sz="2800" b="1" dirty="0" smtClean="0"/>
              <a:t>BON-I     </a:t>
            </a:r>
            <a:endParaRPr lang="hr-HR" sz="2800" b="1" dirty="0"/>
          </a:p>
          <a:p>
            <a:pPr marL="45720" indent="0">
              <a:buNone/>
            </a:pPr>
            <a:r>
              <a:rPr lang="hr-HR" sz="2800" b="1" dirty="0"/>
              <a:t>D     </a:t>
            </a:r>
            <a:r>
              <a:rPr lang="hr-HR" sz="2800" b="1" dirty="0" smtClean="0"/>
              <a:t>BON-O</a:t>
            </a:r>
            <a:endParaRPr lang="hr-HR" sz="2800" b="1" dirty="0"/>
          </a:p>
          <a:p>
            <a:pPr marL="45720" indent="0">
              <a:buNone/>
            </a:pPr>
            <a:r>
              <a:rPr lang="hr-HR" sz="2800" b="1" dirty="0"/>
              <a:t>AK  </a:t>
            </a:r>
            <a:r>
              <a:rPr lang="hr-HR" sz="2800" b="1" dirty="0" smtClean="0"/>
              <a:t>BON-UM      </a:t>
            </a:r>
            <a:endParaRPr lang="hr-HR" sz="2800" b="1" dirty="0"/>
          </a:p>
          <a:p>
            <a:pPr marL="45720" indent="0">
              <a:buNone/>
            </a:pPr>
            <a:r>
              <a:rPr lang="hr-HR" sz="2800" b="1" dirty="0"/>
              <a:t>V     </a:t>
            </a:r>
            <a:r>
              <a:rPr lang="hr-HR" sz="2800" b="1" dirty="0" smtClean="0"/>
              <a:t>BON-UM</a:t>
            </a:r>
          </a:p>
          <a:p>
            <a:pPr marL="45720" indent="0">
              <a:buNone/>
            </a:pPr>
            <a:r>
              <a:rPr lang="hr-HR" sz="2800" b="1" dirty="0" smtClean="0"/>
              <a:t>AB  BON-O</a:t>
            </a:r>
            <a:endParaRPr lang="hr-HR" sz="2800" b="1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2205990" y="1827887"/>
            <a:ext cx="965200" cy="717411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 m</a:t>
            </a:r>
            <a:endParaRPr lang="hr-HR" sz="2000" b="1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4737100" y="1840706"/>
            <a:ext cx="1223010" cy="717411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  f</a:t>
            </a:r>
            <a:endParaRPr lang="hr-HR" sz="2000" b="1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8008620" y="1827887"/>
            <a:ext cx="1117600" cy="717411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  n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376722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02993"/>
              </p:ext>
            </p:extLst>
          </p:nvPr>
        </p:nvGraphicFramePr>
        <p:xfrm>
          <a:off x="1041401" y="1054100"/>
          <a:ext cx="10375899" cy="542290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3510"/>
                <a:gridCol w="3127463"/>
                <a:gridCol w="3127463"/>
                <a:gridCol w="3127463"/>
              </a:tblGrid>
              <a:tr h="903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 dirty="0">
                          <a:effectLst/>
                        </a:rPr>
                        <a:t>n</a:t>
                      </a:r>
                      <a:endParaRPr lang="hr-HR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-I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-AE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-A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3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g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 dirty="0">
                          <a:effectLst/>
                        </a:rPr>
                        <a:t>bon -ORUM</a:t>
                      </a:r>
                      <a:endParaRPr lang="hr-HR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-ARUM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-ORUM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3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d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-IS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-IS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-IS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3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ak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 dirty="0">
                          <a:effectLst/>
                        </a:rPr>
                        <a:t>bon -OS</a:t>
                      </a:r>
                      <a:endParaRPr lang="hr-HR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-AS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-A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3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v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-I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bon-AE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-A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03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abl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-IS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>
                          <a:effectLst/>
                        </a:rPr>
                        <a:t>bon -IS</a:t>
                      </a:r>
                      <a:endParaRPr lang="hr-HR" sz="3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3200" b="1" dirty="0">
                          <a:effectLst/>
                        </a:rPr>
                        <a:t>bon -IS</a:t>
                      </a:r>
                      <a:endParaRPr lang="hr-HR" sz="3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2637790" y="253087"/>
            <a:ext cx="965200" cy="717411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 m</a:t>
            </a:r>
            <a:endParaRPr lang="hr-HR" sz="2000" b="1" dirty="0"/>
          </a:p>
        </p:txBody>
      </p:sp>
      <p:sp>
        <p:nvSpPr>
          <p:cNvPr id="4" name="TekstniOkvir 3"/>
          <p:cNvSpPr txBox="1"/>
          <p:nvPr/>
        </p:nvSpPr>
        <p:spPr>
          <a:xfrm>
            <a:off x="5791200" y="253087"/>
            <a:ext cx="1223010" cy="717411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  f</a:t>
            </a:r>
            <a:endParaRPr lang="hr-HR" sz="2000" b="1" dirty="0"/>
          </a:p>
        </p:txBody>
      </p:sp>
      <p:sp>
        <p:nvSpPr>
          <p:cNvPr id="5" name="TekstniOkvir 4"/>
          <p:cNvSpPr txBox="1"/>
          <p:nvPr/>
        </p:nvSpPr>
        <p:spPr>
          <a:xfrm>
            <a:off x="9050020" y="253087"/>
            <a:ext cx="1117600" cy="717411"/>
          </a:xfrm>
          <a:prstGeom prst="star7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  n</a:t>
            </a:r>
            <a:endParaRPr lang="hr-HR" sz="2000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190500" y="253087"/>
            <a:ext cx="1587500" cy="609064"/>
          </a:xfrm>
          <a:prstGeom prst="cloudCallou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sz="2000" b="1" dirty="0" smtClean="0"/>
              <a:t>plural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299389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89185" y="565653"/>
            <a:ext cx="9278815" cy="1143000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/>
              <a:t>Navođenje pridjeva 1. i 2. deklinacije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524000" y="1900823"/>
            <a:ext cx="9144000" cy="88047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HR" sz="3200" b="1" dirty="0"/>
              <a:t>r</a:t>
            </a:r>
            <a:r>
              <a:rPr lang="hr-HR" sz="3200" b="1" dirty="0" smtClean="0"/>
              <a:t>edoslijed rodova </a:t>
            </a:r>
            <a:r>
              <a:rPr lang="hr-HR" sz="3200" b="1" dirty="0" smtClean="0">
                <a:solidFill>
                  <a:srgbClr val="FF0000"/>
                </a:solidFill>
              </a:rPr>
              <a:t>m, f, n</a:t>
            </a:r>
          </a:p>
          <a:p>
            <a:pPr marL="45720" indent="0">
              <a:buNone/>
            </a:pPr>
            <a:endParaRPr lang="hr-HR" sz="3200" b="1" dirty="0">
              <a:solidFill>
                <a:srgbClr val="FF0000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2197100" y="3042334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m</a:t>
            </a:r>
            <a:endParaRPr lang="hr-HR" sz="36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5111750" y="3086100"/>
            <a:ext cx="196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f</a:t>
            </a:r>
            <a:endParaRPr lang="hr-HR" sz="36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7480300" y="3086100"/>
            <a:ext cx="187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n</a:t>
            </a:r>
            <a:endParaRPr lang="hr-HR" sz="36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2057400" y="3949700"/>
            <a:ext cx="187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</a:t>
            </a:r>
            <a:r>
              <a:rPr lang="hr-HR" sz="3600" b="1" dirty="0" err="1" smtClean="0"/>
              <a:t>er</a:t>
            </a:r>
            <a:endParaRPr lang="hr-HR" sz="3600" b="1" dirty="0" smtClean="0"/>
          </a:p>
        </p:txBody>
      </p:sp>
      <p:sp>
        <p:nvSpPr>
          <p:cNvPr id="8" name="TekstniOkvir 7"/>
          <p:cNvSpPr txBox="1"/>
          <p:nvPr/>
        </p:nvSpPr>
        <p:spPr>
          <a:xfrm>
            <a:off x="4953000" y="394969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-a</a:t>
            </a:r>
            <a:endParaRPr lang="hr-HR" sz="3600" b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7226300" y="394969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-um</a:t>
            </a:r>
            <a:endParaRPr lang="hr-HR" sz="3600" b="1" dirty="0"/>
          </a:p>
        </p:txBody>
      </p:sp>
      <p:sp>
        <p:nvSpPr>
          <p:cNvPr id="10" name="TekstniOkvir 9"/>
          <p:cNvSpPr txBox="1"/>
          <p:nvPr/>
        </p:nvSpPr>
        <p:spPr>
          <a:xfrm>
            <a:off x="2057400" y="4900831"/>
            <a:ext cx="200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err="1" smtClean="0"/>
              <a:t>liber</a:t>
            </a:r>
            <a:r>
              <a:rPr lang="hr-HR" sz="3600" b="1" dirty="0" smtClean="0"/>
              <a:t>,</a:t>
            </a:r>
            <a:endParaRPr lang="hr-HR" sz="3600" b="1" dirty="0"/>
          </a:p>
          <a:p>
            <a:endParaRPr lang="hr-HR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4267200" y="4900830"/>
            <a:ext cx="215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err="1"/>
              <a:t>l</a:t>
            </a:r>
            <a:r>
              <a:rPr lang="hr-HR" sz="3600" b="1" dirty="0" err="1" smtClean="0"/>
              <a:t>iber</a:t>
            </a:r>
            <a:r>
              <a:rPr lang="hr-HR" sz="3600" b="1" dirty="0" smtClean="0"/>
              <a:t>-a,</a:t>
            </a:r>
            <a:endParaRPr lang="hr-HR" sz="3600" b="1" dirty="0"/>
          </a:p>
        </p:txBody>
      </p:sp>
      <p:sp>
        <p:nvSpPr>
          <p:cNvPr id="12" name="TekstniOkvir 11"/>
          <p:cNvSpPr txBox="1"/>
          <p:nvPr/>
        </p:nvSpPr>
        <p:spPr>
          <a:xfrm>
            <a:off x="7277100" y="4900830"/>
            <a:ext cx="247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err="1"/>
              <a:t>l</a:t>
            </a:r>
            <a:r>
              <a:rPr lang="hr-HR" sz="3600" b="1" dirty="0" err="1" smtClean="0"/>
              <a:t>iber</a:t>
            </a:r>
            <a:r>
              <a:rPr lang="hr-HR" sz="3600" b="1" dirty="0" smtClean="0"/>
              <a:t>-um</a:t>
            </a:r>
            <a:endParaRPr lang="hr-HR" sz="3600" b="1" dirty="0"/>
          </a:p>
          <a:p>
            <a:endParaRPr lang="hr-HR" sz="3600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6610350" y="5824161"/>
            <a:ext cx="34163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sz="3600" b="1" dirty="0" err="1">
                <a:solidFill>
                  <a:schemeClr val="tx2"/>
                </a:solidFill>
              </a:rPr>
              <a:t>l</a:t>
            </a:r>
            <a:r>
              <a:rPr lang="hr-HR" sz="3600" b="1" dirty="0" err="1" smtClean="0">
                <a:solidFill>
                  <a:schemeClr val="tx2"/>
                </a:solidFill>
              </a:rPr>
              <a:t>iber</a:t>
            </a:r>
            <a:r>
              <a:rPr lang="hr-HR" sz="3600" b="1" dirty="0" smtClean="0">
                <a:solidFill>
                  <a:schemeClr val="tx2"/>
                </a:solidFill>
              </a:rPr>
              <a:t>, -a</a:t>
            </a:r>
            <a:r>
              <a:rPr lang="hr-HR" sz="3600" b="1" dirty="0" smtClean="0">
                <a:solidFill>
                  <a:schemeClr val="tx2"/>
                </a:solidFill>
              </a:rPr>
              <a:t>, -</a:t>
            </a:r>
            <a:r>
              <a:rPr lang="hr-HR" sz="3600" b="1" dirty="0" smtClean="0">
                <a:solidFill>
                  <a:schemeClr val="tx2"/>
                </a:solidFill>
              </a:rPr>
              <a:t>um</a:t>
            </a:r>
            <a:endParaRPr lang="hr-HR" sz="3600" b="1" dirty="0">
              <a:solidFill>
                <a:schemeClr val="tx2"/>
              </a:solidFill>
            </a:endParaRPr>
          </a:p>
        </p:txBody>
      </p:sp>
      <p:sp>
        <p:nvSpPr>
          <p:cNvPr id="14" name="TekstniOkvir 13"/>
          <p:cNvSpPr txBox="1"/>
          <p:nvPr/>
        </p:nvSpPr>
        <p:spPr>
          <a:xfrm>
            <a:off x="1057275" y="5597694"/>
            <a:ext cx="5219700" cy="1161633"/>
          </a:xfrm>
          <a:prstGeom prst="rightArrow">
            <a:avLst>
              <a:gd name="adj1" fmla="val 54373"/>
              <a:gd name="adj2" fmla="val 50000"/>
            </a:avLst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tx2"/>
                </a:solidFill>
              </a:rPr>
              <a:t>s</a:t>
            </a:r>
            <a:r>
              <a:rPr lang="hr-HR" sz="3200" b="1" dirty="0" smtClean="0">
                <a:solidFill>
                  <a:schemeClr val="tx2"/>
                </a:solidFill>
              </a:rPr>
              <a:t>kraćeni oblik pisanja</a:t>
            </a:r>
            <a:endParaRPr lang="hr-HR" sz="3200" b="1" dirty="0">
              <a:solidFill>
                <a:schemeClr val="tx2"/>
              </a:solidFill>
            </a:endParaRPr>
          </a:p>
        </p:txBody>
      </p:sp>
      <p:sp>
        <p:nvSpPr>
          <p:cNvPr id="15" name="TekstniOkvir 14"/>
          <p:cNvSpPr txBox="1"/>
          <p:nvPr/>
        </p:nvSpPr>
        <p:spPr>
          <a:xfrm>
            <a:off x="8826500" y="1636246"/>
            <a:ext cx="3365500" cy="2899708"/>
          </a:xfrm>
          <a:prstGeom prst="wedgeEllipseCallou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hr-HR" sz="3200" b="1" dirty="0">
                <a:solidFill>
                  <a:schemeClr val="tx2"/>
                </a:solidFill>
              </a:rPr>
              <a:t>2</a:t>
            </a:r>
            <a:r>
              <a:rPr lang="hr-HR" sz="3200" b="1" dirty="0" smtClean="0">
                <a:solidFill>
                  <a:schemeClr val="tx2"/>
                </a:solidFill>
              </a:rPr>
              <a:t>.grupa - pridjevi na –</a:t>
            </a:r>
            <a:r>
              <a:rPr lang="hr-HR" sz="3200" b="1" dirty="0" err="1" smtClean="0">
                <a:solidFill>
                  <a:schemeClr val="tx2"/>
                </a:solidFill>
              </a:rPr>
              <a:t>er</a:t>
            </a:r>
            <a:r>
              <a:rPr lang="hr-HR" sz="3200" b="1" dirty="0" smtClean="0">
                <a:solidFill>
                  <a:schemeClr val="tx2"/>
                </a:solidFill>
              </a:rPr>
              <a:t>,-a,</a:t>
            </a:r>
          </a:p>
          <a:p>
            <a:r>
              <a:rPr lang="hr-HR" sz="3200" b="1" dirty="0" smtClean="0">
                <a:solidFill>
                  <a:schemeClr val="tx2"/>
                </a:solidFill>
              </a:rPr>
              <a:t>-um</a:t>
            </a:r>
            <a:endParaRPr lang="hr-HR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59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7300" y="495300"/>
            <a:ext cx="9410700" cy="5520323"/>
          </a:xfrm>
        </p:spPr>
        <p:txBody>
          <a:bodyPr>
            <a:normAutofit/>
          </a:bodyPr>
          <a:lstStyle/>
          <a:p>
            <a:r>
              <a:rPr lang="hr-HR" sz="3600" b="1" dirty="0"/>
              <a:t>o</a:t>
            </a:r>
            <a:r>
              <a:rPr lang="hr-HR" sz="3600" b="1" dirty="0" smtClean="0"/>
              <a:t>vi pridjevi zadržali su karakteristike imenica 2. deklinacije na –</a:t>
            </a:r>
            <a:r>
              <a:rPr lang="hr-HR" sz="3600" b="1" dirty="0" err="1" smtClean="0"/>
              <a:t>er</a:t>
            </a:r>
            <a:r>
              <a:rPr lang="hr-HR" sz="3600" b="1" dirty="0" smtClean="0"/>
              <a:t>:</a:t>
            </a:r>
          </a:p>
          <a:p>
            <a:r>
              <a:rPr lang="hr-HR" sz="3600" b="1" dirty="0" smtClean="0"/>
              <a:t>1.) nastavak </a:t>
            </a:r>
            <a:r>
              <a:rPr lang="hr-HR" sz="3600" b="1" dirty="0" smtClean="0">
                <a:solidFill>
                  <a:srgbClr val="FF0000"/>
                </a:solidFill>
              </a:rPr>
              <a:t>–a </a:t>
            </a:r>
            <a:r>
              <a:rPr lang="hr-HR" sz="3600" b="1" dirty="0" smtClean="0"/>
              <a:t>za ženski rod i nastavak </a:t>
            </a:r>
            <a:r>
              <a:rPr lang="hr-HR" sz="3600" b="1" dirty="0" smtClean="0">
                <a:solidFill>
                  <a:srgbClr val="FF0000"/>
                </a:solidFill>
              </a:rPr>
              <a:t>–um </a:t>
            </a:r>
            <a:r>
              <a:rPr lang="hr-HR" sz="3600" b="1" dirty="0" smtClean="0"/>
              <a:t>za srednji rod se dodaju na –</a:t>
            </a:r>
            <a:r>
              <a:rPr lang="hr-HR" sz="3600" b="1" dirty="0" err="1" smtClean="0"/>
              <a:t>er</a:t>
            </a:r>
            <a:r>
              <a:rPr lang="hr-HR" sz="3600" b="1" dirty="0" smtClean="0"/>
              <a:t> </a:t>
            </a:r>
            <a:r>
              <a:rPr lang="hr-HR" sz="3600" b="1" dirty="0" smtClean="0">
                <a:solidFill>
                  <a:srgbClr val="FF0000"/>
                </a:solidFill>
              </a:rPr>
              <a:t>(-ER SE NE MIČE)</a:t>
            </a:r>
          </a:p>
          <a:p>
            <a:r>
              <a:rPr lang="hr-HR" sz="3600" b="1" dirty="0" smtClean="0"/>
              <a:t>2.)postoji grupa pridjeva kod kojih se gubi </a:t>
            </a:r>
            <a:r>
              <a:rPr lang="hr-HR" sz="3600" b="1" dirty="0" smtClean="0">
                <a:solidFill>
                  <a:srgbClr val="FF0000"/>
                </a:solidFill>
              </a:rPr>
              <a:t>–e– </a:t>
            </a:r>
            <a:r>
              <a:rPr lang="hr-HR" sz="3600" b="1" dirty="0" smtClean="0"/>
              <a:t>iz nastavke </a:t>
            </a:r>
            <a:r>
              <a:rPr lang="hr-HR" sz="3600" b="1" dirty="0" smtClean="0">
                <a:solidFill>
                  <a:srgbClr val="FF0000"/>
                </a:solidFill>
              </a:rPr>
              <a:t>– </a:t>
            </a:r>
            <a:r>
              <a:rPr lang="hr-HR" sz="3600" b="1" dirty="0" err="1" smtClean="0">
                <a:solidFill>
                  <a:srgbClr val="FF0000"/>
                </a:solidFill>
              </a:rPr>
              <a:t>er</a:t>
            </a:r>
            <a:r>
              <a:rPr lang="hr-HR" sz="3600" b="1" dirty="0" smtClean="0">
                <a:solidFill>
                  <a:srgbClr val="FF0000"/>
                </a:solidFill>
              </a:rPr>
              <a:t> </a:t>
            </a:r>
            <a:r>
              <a:rPr lang="hr-HR" sz="3600" b="1" dirty="0" smtClean="0"/>
              <a:t>u ženskom i srednjem rodu (</a:t>
            </a:r>
            <a:r>
              <a:rPr lang="hr-HR" sz="3600" b="1" dirty="0" smtClean="0">
                <a:solidFill>
                  <a:srgbClr val="FF0000"/>
                </a:solidFill>
              </a:rPr>
              <a:t>NEPOSTOJANO E</a:t>
            </a:r>
            <a:r>
              <a:rPr lang="hr-HR" sz="3600" b="1" dirty="0" smtClean="0"/>
              <a:t>)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59581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PRIDJEVI S NEPOSTOJANIM -E-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76400" y="5698123"/>
            <a:ext cx="9144000" cy="86777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r-HR" sz="3600" b="1" dirty="0" smtClean="0"/>
              <a:t>PULCHER, </a:t>
            </a:r>
            <a:r>
              <a:rPr lang="hr-HR" sz="3600" b="1" dirty="0" smtClean="0">
                <a:solidFill>
                  <a:schemeClr val="accent1">
                    <a:lumMod val="75000"/>
                  </a:schemeClr>
                </a:solidFill>
              </a:rPr>
              <a:t>-CHRA</a:t>
            </a:r>
            <a:r>
              <a:rPr lang="hr-HR" sz="3600" b="1" dirty="0" smtClean="0"/>
              <a:t>, </a:t>
            </a:r>
            <a:r>
              <a:rPr lang="hr-HR" sz="3600" b="1" dirty="0" smtClean="0">
                <a:solidFill>
                  <a:schemeClr val="accent1">
                    <a:lumMod val="75000"/>
                  </a:schemeClr>
                </a:solidFill>
              </a:rPr>
              <a:t>-CHRUM</a:t>
            </a:r>
            <a:endParaRPr lang="hr-H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886200" y="2768600"/>
            <a:ext cx="3568700" cy="2384405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solidFill>
                  <a:srgbClr val="FF0000"/>
                </a:solidFill>
              </a:rPr>
              <a:t>s</a:t>
            </a:r>
            <a:r>
              <a:rPr lang="hr-HR" sz="2400" b="1" dirty="0" smtClean="0">
                <a:solidFill>
                  <a:srgbClr val="FF0000"/>
                </a:solidFill>
              </a:rPr>
              <a:t>kraćeni oblik   pisanja</a:t>
            </a:r>
            <a:endParaRPr lang="hr-HR" sz="2400" b="1" dirty="0">
              <a:solidFill>
                <a:srgbClr val="FF0000"/>
              </a:solidFill>
            </a:endParaRPr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>
          <a:xfrm>
            <a:off x="1676400" y="1985413"/>
            <a:ext cx="9144000" cy="8677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anose="020B0604020202020204" pitchFamily="34" charset="0"/>
              <a:buNone/>
            </a:pPr>
            <a:r>
              <a:rPr lang="hr-HR" sz="3600" b="1" dirty="0" smtClean="0"/>
              <a:t>PULCHER, PULCHRA, PULCHRUM</a:t>
            </a:r>
            <a:endParaRPr lang="hr-HR" sz="3600" b="1" dirty="0"/>
          </a:p>
        </p:txBody>
      </p:sp>
      <p:sp>
        <p:nvSpPr>
          <p:cNvPr id="7" name="TekstniOkvir 6"/>
          <p:cNvSpPr txBox="1"/>
          <p:nvPr/>
        </p:nvSpPr>
        <p:spPr>
          <a:xfrm>
            <a:off x="9196754" y="2479545"/>
            <a:ext cx="2942492" cy="2962513"/>
          </a:xfrm>
          <a:prstGeom prst="wedgeRoundRectCallout">
            <a:avLst>
              <a:gd name="adj1" fmla="val -50713"/>
              <a:gd name="adj2" fmla="val 69623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</a:rPr>
              <a:t>ZA ŽENSKI I SREDNJI ROD PIŠE CIJELI ZADNJI SLOG IZ KOJEG SE VIDI DA JE –E</a:t>
            </a:r>
            <a:r>
              <a:rPr lang="hr-HR" sz="2400" b="1" dirty="0">
                <a:solidFill>
                  <a:schemeClr val="tx2"/>
                </a:solidFill>
              </a:rPr>
              <a:t> – </a:t>
            </a:r>
            <a:r>
              <a:rPr lang="hr-HR" sz="2400" b="1" dirty="0" smtClean="0">
                <a:solidFill>
                  <a:schemeClr val="tx2"/>
                </a:solidFill>
              </a:rPr>
              <a:t>ISPALO</a:t>
            </a:r>
            <a:endParaRPr lang="hr-HR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4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FLOWERS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CB300F-524B-4030-A6B4-61DED4F505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Ljubičasto livadno cvijeće na plavoj pozadini</Template>
  <TotalTime>0</TotalTime>
  <Words>652</Words>
  <Application>Microsoft Office PowerPoint</Application>
  <PresentationFormat>Široki zaslon</PresentationFormat>
  <Paragraphs>209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Schoolbook</vt:lpstr>
      <vt:lpstr>Times New Roman</vt:lpstr>
      <vt:lpstr>FLOWERS 16X9</vt:lpstr>
      <vt:lpstr>Pridjevi 1. i 2. deklinacije</vt:lpstr>
      <vt:lpstr>Navođenje pridjeva 1. i 2. deklinacije</vt:lpstr>
      <vt:lpstr>PowerPointova prezentacija</vt:lpstr>
      <vt:lpstr>Deklinacija pridjeva  1. i 2. deklinacije</vt:lpstr>
      <vt:lpstr>bonus, 3</vt:lpstr>
      <vt:lpstr>PowerPointova prezentacija</vt:lpstr>
      <vt:lpstr>Navođenje pridjeva 1. i 2. deklinacije</vt:lpstr>
      <vt:lpstr>PowerPointova prezentacija</vt:lpstr>
      <vt:lpstr>PRIDJEVI S NEPOSTOJANIM -E-</vt:lpstr>
      <vt:lpstr>PowerPointova prezentacija</vt:lpstr>
      <vt:lpstr>Deklinacija pridjeva  1. i 2. deklinacije</vt:lpstr>
      <vt:lpstr>liber,-a,-um  </vt:lpstr>
      <vt:lpstr>N  pulcher          pulchra           pulchrum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2014-11-09T16:19:23Z</dcterms:created>
  <dcterms:modified xsi:type="dcterms:W3CDTF">2014-11-09T18:30:14Z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TC030988909991</vt:lpwstr>
  </property>
</Properties>
</file>